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346" r:id="rId2"/>
    <p:sldId id="347" r:id="rId3"/>
  </p:sldIdLst>
  <p:sldSz cx="10691813" cy="7559675"/>
  <p:notesSz cx="6807200" cy="9939338"/>
  <p:defaultTextStyle>
    <a:defPPr>
      <a:defRPr lang="ja-JP"/>
    </a:defPPr>
    <a:lvl1pPr algn="l" defTabSz="496026"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96026" indent="-38023" algn="l" defTabSz="496026"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93780" indent="-79502" algn="l" defTabSz="496026"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491533" indent="-119254" algn="l" defTabSz="496026"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989287" indent="-160733" algn="l" defTabSz="496026"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488768" algn="l" defTabSz="995507"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986522" algn="l" defTabSz="995507"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484275" algn="l" defTabSz="995507"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982029" algn="l" defTabSz="995507"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402" userDrawn="1">
          <p15:clr>
            <a:srgbClr val="A4A3A4"/>
          </p15:clr>
        </p15:guide>
        <p15:guide id="2" pos="336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41A58DF-65F7-27BC-E8C1-340FD4A5E2CF}" name="相川修二" initials="相川修二" userId="S::s-aikawa@mext.go.jp::1880f7cc-924d-4fc9-a3cd-1f22f0978a10" providerId="AD"/>
</p188: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869"/>
    <a:srgbClr val="99CCFF"/>
    <a:srgbClr val="66FFFF"/>
    <a:srgbClr val="FF6600"/>
    <a:srgbClr val="88C5F8"/>
    <a:srgbClr val="71BAF7"/>
    <a:srgbClr val="66CCFF"/>
    <a:srgbClr val="4BB5C5"/>
    <a:srgbClr val="0000FF"/>
    <a:srgbClr val="024FA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545" autoAdjust="0"/>
    <p:restoredTop sz="96235" autoAdjust="0"/>
  </p:normalViewPr>
  <p:slideViewPr>
    <p:cSldViewPr snapToGrid="0" snapToObjects="1">
      <p:cViewPr varScale="1">
        <p:scale>
          <a:sx n="96" d="100"/>
          <a:sy n="96" d="100"/>
        </p:scale>
        <p:origin x="2124" y="96"/>
      </p:cViewPr>
      <p:guideLst>
        <p:guide orient="horz" pos="2402"/>
        <p:guide pos="3368"/>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50263" cy="496888"/>
          </a:xfrm>
          <a:prstGeom prst="rect">
            <a:avLst/>
          </a:prstGeom>
        </p:spPr>
        <p:txBody>
          <a:bodyPr vert="horz" lIns="91440" tIns="45720" rIns="91440" bIns="45720" rtlCol="0"/>
          <a:lstStyle>
            <a:lvl1pPr algn="l" defTabSz="497754" eaLnBrk="1" hangingPunct="1">
              <a:defRPr sz="1200">
                <a:latin typeface="Arial" charset="0"/>
                <a:ea typeface="ＭＳ Ｐゴシック" charset="-128"/>
                <a:cs typeface="ＭＳ Ｐゴシック" charset="-128"/>
              </a:defRPr>
            </a:lvl1pPr>
          </a:lstStyle>
          <a:p>
            <a:pPr>
              <a:defRPr/>
            </a:pPr>
            <a:endParaRPr lang="ja-JP" altLang="en-US"/>
          </a:p>
        </p:txBody>
      </p:sp>
      <p:sp>
        <p:nvSpPr>
          <p:cNvPr id="3" name="日付プレースホルダ 2"/>
          <p:cNvSpPr>
            <a:spLocks noGrp="1"/>
          </p:cNvSpPr>
          <p:nvPr>
            <p:ph type="dt" idx="1"/>
          </p:nvPr>
        </p:nvSpPr>
        <p:spPr>
          <a:xfrm>
            <a:off x="3855349" y="0"/>
            <a:ext cx="2950263" cy="496888"/>
          </a:xfrm>
          <a:prstGeom prst="rect">
            <a:avLst/>
          </a:prstGeom>
        </p:spPr>
        <p:txBody>
          <a:bodyPr vert="horz" wrap="square" lIns="91440" tIns="45720" rIns="91440" bIns="45720" numCol="1" anchor="t" anchorCtr="0" compatLnSpc="1">
            <a:prstTxWarp prst="textNoShape">
              <a:avLst/>
            </a:prstTxWarp>
          </a:bodyPr>
          <a:lstStyle>
            <a:lvl1pPr algn="r" defTabSz="456379" eaLnBrk="1" hangingPunct="1">
              <a:defRPr sz="1200"/>
            </a:lvl1pPr>
          </a:lstStyle>
          <a:p>
            <a:pPr>
              <a:defRPr/>
            </a:pPr>
            <a:fld id="{5CEB7097-C046-4F73-985F-583ADDA3D844}" type="datetime1">
              <a:rPr lang="ja-JP" altLang="en-US"/>
              <a:pPr>
                <a:defRPr/>
              </a:pPr>
              <a:t>2023/3/31</a:t>
            </a:fld>
            <a:endParaRPr lang="ja-JP" altLang="en-US"/>
          </a:p>
        </p:txBody>
      </p:sp>
      <p:sp>
        <p:nvSpPr>
          <p:cNvPr id="4" name="スライド イメージ プレースホルダ 3"/>
          <p:cNvSpPr>
            <a:spLocks noGrp="1" noRot="1" noChangeAspect="1"/>
          </p:cNvSpPr>
          <p:nvPr>
            <p:ph type="sldImg" idx="2"/>
          </p:nvPr>
        </p:nvSpPr>
        <p:spPr>
          <a:xfrm>
            <a:off x="768350" y="746125"/>
            <a:ext cx="5270500" cy="37258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81198" y="4721225"/>
            <a:ext cx="5444806" cy="4471988"/>
          </a:xfrm>
          <a:prstGeom prst="rect">
            <a:avLst/>
          </a:prstGeom>
        </p:spPr>
        <p:txBody>
          <a:bodyPr vert="horz" wrap="square" lIns="91440" tIns="45720" rIns="91440" bIns="45720" numCol="1" anchor="t" anchorCtr="0" compatLnSpc="1">
            <a:prstTxWarp prst="textNoShape">
              <a:avLst/>
            </a:prstTxWarp>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0" y="9440864"/>
            <a:ext cx="2950263" cy="496887"/>
          </a:xfrm>
          <a:prstGeom prst="rect">
            <a:avLst/>
          </a:prstGeom>
        </p:spPr>
        <p:txBody>
          <a:bodyPr vert="horz" lIns="91440" tIns="45720" rIns="91440" bIns="45720" rtlCol="0" anchor="b"/>
          <a:lstStyle>
            <a:lvl1pPr algn="l" defTabSz="497754" eaLnBrk="1" hangingPunct="1">
              <a:defRPr sz="1200">
                <a:latin typeface="Arial" charset="0"/>
                <a:ea typeface="ＭＳ Ｐゴシック" charset="-128"/>
                <a:cs typeface="ＭＳ Ｐゴシック"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55349" y="9440864"/>
            <a:ext cx="2950263" cy="496887"/>
          </a:xfrm>
          <a:prstGeom prst="rect">
            <a:avLst/>
          </a:prstGeom>
        </p:spPr>
        <p:txBody>
          <a:bodyPr vert="horz" wrap="square" lIns="91440" tIns="45720" rIns="91440" bIns="45720" numCol="1" anchor="b" anchorCtr="0" compatLnSpc="1">
            <a:prstTxWarp prst="textNoShape">
              <a:avLst/>
            </a:prstTxWarp>
          </a:bodyPr>
          <a:lstStyle>
            <a:lvl1pPr algn="r" defTabSz="456379" eaLnBrk="1" hangingPunct="1">
              <a:defRPr sz="1200"/>
            </a:lvl1pPr>
          </a:lstStyle>
          <a:p>
            <a:pPr>
              <a:defRPr/>
            </a:pPr>
            <a:fld id="{C0A585A5-3A5B-48F3-BF94-E8CA45556FF8}"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defTabSz="496026" rtl="0" eaLnBrk="0" fontAlgn="base" hangingPunct="0">
      <a:spcBef>
        <a:spcPct val="30000"/>
      </a:spcBef>
      <a:spcAft>
        <a:spcPct val="0"/>
      </a:spcAft>
      <a:defRPr kumimoji="1" sz="1198" kern="1200">
        <a:solidFill>
          <a:schemeClr val="tx1"/>
        </a:solidFill>
        <a:latin typeface="+mn-lt"/>
        <a:ea typeface="+mn-ea"/>
        <a:cs typeface="ＭＳ Ｐゴシック" charset="-128"/>
      </a:defRPr>
    </a:lvl1pPr>
    <a:lvl2pPr marL="496026" algn="l" defTabSz="496026" rtl="0" eaLnBrk="0" fontAlgn="base" hangingPunct="0">
      <a:spcBef>
        <a:spcPct val="30000"/>
      </a:spcBef>
      <a:spcAft>
        <a:spcPct val="0"/>
      </a:spcAft>
      <a:defRPr kumimoji="1" sz="1198" kern="1200">
        <a:solidFill>
          <a:schemeClr val="tx1"/>
        </a:solidFill>
        <a:latin typeface="+mn-lt"/>
        <a:ea typeface="+mn-ea"/>
        <a:cs typeface="+mn-cs"/>
      </a:defRPr>
    </a:lvl2pPr>
    <a:lvl3pPr marL="993780" algn="l" defTabSz="496026" rtl="0" eaLnBrk="0" fontAlgn="base" hangingPunct="0">
      <a:spcBef>
        <a:spcPct val="30000"/>
      </a:spcBef>
      <a:spcAft>
        <a:spcPct val="0"/>
      </a:spcAft>
      <a:defRPr kumimoji="1" sz="1198" kern="1200">
        <a:solidFill>
          <a:schemeClr val="tx1"/>
        </a:solidFill>
        <a:latin typeface="+mn-lt"/>
        <a:ea typeface="+mn-ea"/>
        <a:cs typeface="+mn-cs"/>
      </a:defRPr>
    </a:lvl3pPr>
    <a:lvl4pPr marL="1491533" algn="l" defTabSz="496026" rtl="0" eaLnBrk="0" fontAlgn="base" hangingPunct="0">
      <a:spcBef>
        <a:spcPct val="30000"/>
      </a:spcBef>
      <a:spcAft>
        <a:spcPct val="0"/>
      </a:spcAft>
      <a:defRPr kumimoji="1" sz="1198" kern="1200">
        <a:solidFill>
          <a:schemeClr val="tx1"/>
        </a:solidFill>
        <a:latin typeface="+mn-lt"/>
        <a:ea typeface="+mn-ea"/>
        <a:cs typeface="+mn-cs"/>
      </a:defRPr>
    </a:lvl4pPr>
    <a:lvl5pPr marL="1989287" algn="l" defTabSz="496026" rtl="0" eaLnBrk="0" fontAlgn="base" hangingPunct="0">
      <a:spcBef>
        <a:spcPct val="30000"/>
      </a:spcBef>
      <a:spcAft>
        <a:spcPct val="0"/>
      </a:spcAft>
      <a:defRPr kumimoji="1" sz="1198" kern="1200">
        <a:solidFill>
          <a:schemeClr val="tx1"/>
        </a:solidFill>
        <a:latin typeface="+mn-lt"/>
        <a:ea typeface="+mn-ea"/>
        <a:cs typeface="+mn-cs"/>
      </a:defRPr>
    </a:lvl5pPr>
    <a:lvl6pPr marL="2488622" algn="l" defTabSz="497724" rtl="0" eaLnBrk="1" latinLnBrk="0" hangingPunct="1">
      <a:defRPr kumimoji="1" sz="1300" kern="1200">
        <a:solidFill>
          <a:schemeClr val="tx1"/>
        </a:solidFill>
        <a:latin typeface="+mn-lt"/>
        <a:ea typeface="+mn-ea"/>
        <a:cs typeface="+mn-cs"/>
      </a:defRPr>
    </a:lvl6pPr>
    <a:lvl7pPr marL="2986349" algn="l" defTabSz="497724" rtl="0" eaLnBrk="1" latinLnBrk="0" hangingPunct="1">
      <a:defRPr kumimoji="1" sz="1300" kern="1200">
        <a:solidFill>
          <a:schemeClr val="tx1"/>
        </a:solidFill>
        <a:latin typeface="+mn-lt"/>
        <a:ea typeface="+mn-ea"/>
        <a:cs typeface="+mn-cs"/>
      </a:defRPr>
    </a:lvl7pPr>
    <a:lvl8pPr marL="3484073" algn="l" defTabSz="497724" rtl="0" eaLnBrk="1" latinLnBrk="0" hangingPunct="1">
      <a:defRPr kumimoji="1" sz="1300" kern="1200">
        <a:solidFill>
          <a:schemeClr val="tx1"/>
        </a:solidFill>
        <a:latin typeface="+mn-lt"/>
        <a:ea typeface="+mn-ea"/>
        <a:cs typeface="+mn-cs"/>
      </a:defRPr>
    </a:lvl8pPr>
    <a:lvl9pPr marL="3981798" algn="l" defTabSz="497724" rtl="0" eaLnBrk="1" latinLnBrk="0" hangingPunct="1">
      <a:defRPr kumimoji="1"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68350" y="746125"/>
            <a:ext cx="527050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C0A585A5-3A5B-48F3-BF94-E8CA45556FF8}" type="slidenum">
              <a:rPr lang="ja-JP" altLang="en-US" smtClean="0"/>
              <a:pPr>
                <a:defRPr/>
              </a:pPr>
              <a:t>1</a:t>
            </a:fld>
            <a:endParaRPr lang="ja-JP" altLang="en-US"/>
          </a:p>
        </p:txBody>
      </p:sp>
    </p:spTree>
    <p:extLst>
      <p:ext uri="{BB962C8B-B14F-4D97-AF65-F5344CB8AC3E}">
        <p14:creationId xmlns:p14="http://schemas.microsoft.com/office/powerpoint/2010/main" val="29111060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68350" y="746125"/>
            <a:ext cx="527050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C0A585A5-3A5B-48F3-BF94-E8CA45556FF8}" type="slidenum">
              <a:rPr lang="ja-JP" altLang="en-US" smtClean="0"/>
              <a:pPr>
                <a:defRPr/>
              </a:pPr>
              <a:t>2</a:t>
            </a:fld>
            <a:endParaRPr lang="ja-JP" altLang="en-US"/>
          </a:p>
        </p:txBody>
      </p:sp>
    </p:spTree>
    <p:extLst>
      <p:ext uri="{BB962C8B-B14F-4D97-AF65-F5344CB8AC3E}">
        <p14:creationId xmlns:p14="http://schemas.microsoft.com/office/powerpoint/2010/main" val="32460967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8540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タイトルと縦書きテキス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3588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縦書きタイトル/テキス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3024857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9971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 ヘッダー">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4552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640813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Tree>
    <p:extLst>
      <p:ext uri="{BB962C8B-B14F-4D97-AF65-F5344CB8AC3E}">
        <p14:creationId xmlns:p14="http://schemas.microsoft.com/office/powerpoint/2010/main" val="3058281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Tree>
    <p:extLst>
      <p:ext uri="{BB962C8B-B14F-4D97-AF65-F5344CB8AC3E}">
        <p14:creationId xmlns:p14="http://schemas.microsoft.com/office/powerpoint/2010/main" val="2017243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1915870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タイトル付きの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5691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タイトルと図">
    <p:spTree>
      <p:nvGrpSpPr>
        <p:cNvPr id="1" name=""/>
        <p:cNvGrpSpPr/>
        <p:nvPr/>
      </p:nvGrpSpPr>
      <p:grpSpPr>
        <a:xfrm>
          <a:off x="0" y="0"/>
          <a:ext cx="0" cy="0"/>
          <a:chOff x="0" y="0"/>
          <a:chExt cx="0" cy="0"/>
        </a:xfrm>
      </p:grpSpPr>
    </p:spTree>
    <p:extLst>
      <p:ext uri="{BB962C8B-B14F-4D97-AF65-F5344CB8AC3E}">
        <p14:creationId xmlns:p14="http://schemas.microsoft.com/office/powerpoint/2010/main" val="3647693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534591" y="302737"/>
            <a:ext cx="9622632" cy="1259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551" tIns="49775" rIns="99551" bIns="49775" numCol="1" anchor="ctr" anchorCtr="0" compatLnSpc="1">
            <a:prstTxWarp prst="textNoShape">
              <a:avLst/>
            </a:prstTxWarp>
          </a:bodyPr>
          <a:lstStyle/>
          <a:p>
            <a:pPr lvl="0"/>
            <a:r>
              <a:rPr lang="ja-JP" altLang="en-US"/>
              <a:t>マスタタイトルの書式設定</a:t>
            </a:r>
          </a:p>
        </p:txBody>
      </p:sp>
      <p:sp>
        <p:nvSpPr>
          <p:cNvPr id="4" name="日付プレースホルダ 3"/>
          <p:cNvSpPr>
            <a:spLocks noGrp="1"/>
          </p:cNvSpPr>
          <p:nvPr>
            <p:ph type="dt" sz="half" idx="2"/>
          </p:nvPr>
        </p:nvSpPr>
        <p:spPr>
          <a:xfrm>
            <a:off x="534591" y="7006699"/>
            <a:ext cx="2494756" cy="402483"/>
          </a:xfrm>
          <a:prstGeom prst="rect">
            <a:avLst/>
          </a:prstGeom>
        </p:spPr>
        <p:txBody>
          <a:bodyPr vert="horz" wrap="square" lIns="99551" tIns="49775" rIns="99551" bIns="49775" numCol="1" anchor="ctr" anchorCtr="0" compatLnSpc="1">
            <a:prstTxWarp prst="textNoShape">
              <a:avLst/>
            </a:prstTxWarp>
          </a:bodyPr>
          <a:lstStyle>
            <a:lvl1pPr defTabSz="492570" eaLnBrk="1" hangingPunct="1">
              <a:defRPr sz="1272">
                <a:solidFill>
                  <a:srgbClr val="898989"/>
                </a:solidFill>
                <a:latin typeface="Calibri" panose="020F0502020204030204" pitchFamily="34" charset="0"/>
              </a:defRPr>
            </a:lvl1pPr>
          </a:lstStyle>
          <a:p>
            <a:pPr>
              <a:defRPr/>
            </a:pPr>
            <a:fld id="{38BD9152-1C61-4C85-95AC-70102104D73B}" type="datetime1">
              <a:rPr lang="ja-JP" altLang="en-US"/>
              <a:pPr>
                <a:defRPr/>
              </a:pPr>
              <a:t>2023/3/31</a:t>
            </a:fld>
            <a:endParaRPr lang="ja-JP" altLang="en-US"/>
          </a:p>
        </p:txBody>
      </p:sp>
      <p:sp>
        <p:nvSpPr>
          <p:cNvPr id="5" name="フッター プレースホルダ 4"/>
          <p:cNvSpPr>
            <a:spLocks noGrp="1"/>
          </p:cNvSpPr>
          <p:nvPr>
            <p:ph type="ftr" sz="quarter" idx="3"/>
          </p:nvPr>
        </p:nvSpPr>
        <p:spPr>
          <a:xfrm>
            <a:off x="3653036" y="7006699"/>
            <a:ext cx="3385741" cy="402483"/>
          </a:xfrm>
          <a:prstGeom prst="rect">
            <a:avLst/>
          </a:prstGeom>
        </p:spPr>
        <p:txBody>
          <a:bodyPr vert="horz" lIns="99551" tIns="49775" rIns="99551" bIns="49775" rtlCol="0" anchor="ctr"/>
          <a:lstStyle>
            <a:lvl1pPr algn="ctr" defTabSz="487165" eaLnBrk="1" fontAlgn="auto" hangingPunct="1">
              <a:spcBef>
                <a:spcPts val="0"/>
              </a:spcBef>
              <a:spcAft>
                <a:spcPts val="0"/>
              </a:spcAft>
              <a:defRPr sz="1272">
                <a:solidFill>
                  <a:schemeClr val="tx1">
                    <a:tint val="75000"/>
                  </a:schemeClr>
                </a:solidFill>
                <a:latin typeface="+mn-lt"/>
                <a:ea typeface="+mn-ea"/>
                <a:cs typeface="+mn-cs"/>
              </a:defRPr>
            </a:lvl1pPr>
          </a:lstStyle>
          <a:p>
            <a:pPr>
              <a:defRPr/>
            </a:pPr>
            <a:endParaRPr lang="ja-JP" altLang="en-US"/>
          </a:p>
        </p:txBody>
      </p:sp>
      <p:sp>
        <p:nvSpPr>
          <p:cNvPr id="6" name="スライド番号プレースホルダ 5"/>
          <p:cNvSpPr>
            <a:spLocks noGrp="1"/>
          </p:cNvSpPr>
          <p:nvPr>
            <p:ph type="sldNum" sz="quarter" idx="4"/>
          </p:nvPr>
        </p:nvSpPr>
        <p:spPr>
          <a:xfrm>
            <a:off x="7662466" y="7006699"/>
            <a:ext cx="2494756" cy="402483"/>
          </a:xfrm>
          <a:prstGeom prst="rect">
            <a:avLst/>
          </a:prstGeom>
        </p:spPr>
        <p:txBody>
          <a:bodyPr vert="horz" wrap="square" lIns="99551" tIns="49775" rIns="99551" bIns="49775" numCol="1" anchor="ctr" anchorCtr="0" compatLnSpc="1">
            <a:prstTxWarp prst="textNoShape">
              <a:avLst/>
            </a:prstTxWarp>
          </a:bodyPr>
          <a:lstStyle>
            <a:lvl1pPr algn="r" defTabSz="492570" eaLnBrk="1" hangingPunct="1">
              <a:defRPr sz="1272">
                <a:solidFill>
                  <a:srgbClr val="898989"/>
                </a:solidFill>
                <a:latin typeface="Calibri" panose="020F0502020204030204" pitchFamily="34" charset="0"/>
              </a:defRPr>
            </a:lvl1pPr>
          </a:lstStyle>
          <a:p>
            <a:pPr>
              <a:defRPr/>
            </a:pPr>
            <a:fld id="{81D19B55-0F89-448C-8BD2-07CD4DD61C17}"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4491" r:id="rId1"/>
    <p:sldLayoutId id="2147484492" r:id="rId2"/>
    <p:sldLayoutId id="2147484493" r:id="rId3"/>
    <p:sldLayoutId id="2147484494" r:id="rId4"/>
    <p:sldLayoutId id="2147484495" r:id="rId5"/>
    <p:sldLayoutId id="2147484496" r:id="rId6"/>
    <p:sldLayoutId id="2147484497" r:id="rId7"/>
    <p:sldLayoutId id="2147484498" r:id="rId8"/>
    <p:sldLayoutId id="2147484499" r:id="rId9"/>
    <p:sldLayoutId id="2147484500" r:id="rId10"/>
    <p:sldLayoutId id="2147484501" r:id="rId11"/>
  </p:sldLayoutIdLst>
  <p:txStyles>
    <p:titleStyle>
      <a:lvl1pPr algn="ctr" defTabSz="484890" rtl="0" eaLnBrk="0" fontAlgn="base" hangingPunct="0">
        <a:spcBef>
          <a:spcPct val="0"/>
        </a:spcBef>
        <a:spcAft>
          <a:spcPct val="0"/>
        </a:spcAft>
        <a:defRPr kumimoji="1" sz="4641" kern="1200">
          <a:solidFill>
            <a:schemeClr val="tx1"/>
          </a:solidFill>
          <a:latin typeface="Meiryo Bold"/>
          <a:ea typeface="Meiryo Bold"/>
          <a:cs typeface="Meiryo Bold"/>
        </a:defRPr>
      </a:lvl1pPr>
      <a:lvl2pPr algn="ctr" defTabSz="484890" rtl="0" eaLnBrk="0" fontAlgn="base" hangingPunct="0">
        <a:spcBef>
          <a:spcPct val="0"/>
        </a:spcBef>
        <a:spcAft>
          <a:spcPct val="0"/>
        </a:spcAft>
        <a:defRPr kumimoji="1" sz="4641">
          <a:solidFill>
            <a:schemeClr val="tx1"/>
          </a:solidFill>
          <a:latin typeface="Meiryo Bold" charset="-128"/>
          <a:ea typeface="Meiryo Bold" charset="-128"/>
          <a:cs typeface="Meiryo Bold" charset="-128"/>
        </a:defRPr>
      </a:lvl2pPr>
      <a:lvl3pPr algn="ctr" defTabSz="484890" rtl="0" eaLnBrk="0" fontAlgn="base" hangingPunct="0">
        <a:spcBef>
          <a:spcPct val="0"/>
        </a:spcBef>
        <a:spcAft>
          <a:spcPct val="0"/>
        </a:spcAft>
        <a:defRPr kumimoji="1" sz="4641">
          <a:solidFill>
            <a:schemeClr val="tx1"/>
          </a:solidFill>
          <a:latin typeface="Meiryo Bold" charset="-128"/>
          <a:ea typeface="Meiryo Bold" charset="-128"/>
          <a:cs typeface="Meiryo Bold" charset="-128"/>
        </a:defRPr>
      </a:lvl3pPr>
      <a:lvl4pPr algn="ctr" defTabSz="484890" rtl="0" eaLnBrk="0" fontAlgn="base" hangingPunct="0">
        <a:spcBef>
          <a:spcPct val="0"/>
        </a:spcBef>
        <a:spcAft>
          <a:spcPct val="0"/>
        </a:spcAft>
        <a:defRPr kumimoji="1" sz="4641">
          <a:solidFill>
            <a:schemeClr val="tx1"/>
          </a:solidFill>
          <a:latin typeface="Meiryo Bold" charset="-128"/>
          <a:ea typeface="Meiryo Bold" charset="-128"/>
          <a:cs typeface="Meiryo Bold" charset="-128"/>
        </a:defRPr>
      </a:lvl4pPr>
      <a:lvl5pPr algn="ctr" defTabSz="484890" rtl="0" eaLnBrk="0" fontAlgn="base" hangingPunct="0">
        <a:spcBef>
          <a:spcPct val="0"/>
        </a:spcBef>
        <a:spcAft>
          <a:spcPct val="0"/>
        </a:spcAft>
        <a:defRPr kumimoji="1" sz="4641">
          <a:solidFill>
            <a:schemeClr val="tx1"/>
          </a:solidFill>
          <a:latin typeface="Meiryo Bold" charset="-128"/>
          <a:ea typeface="Meiryo Bold" charset="-128"/>
          <a:cs typeface="Meiryo Bold" charset="-128"/>
        </a:defRPr>
      </a:lvl5pPr>
      <a:lvl6pPr marL="487165" algn="ctr" defTabSz="487165" rtl="0" fontAlgn="base">
        <a:spcBef>
          <a:spcPct val="0"/>
        </a:spcBef>
        <a:spcAft>
          <a:spcPct val="0"/>
        </a:spcAft>
        <a:defRPr kumimoji="1" sz="4698">
          <a:solidFill>
            <a:schemeClr val="tx1"/>
          </a:solidFill>
          <a:latin typeface="Meiryo Bold" charset="-128"/>
          <a:ea typeface="Meiryo Bold" charset="-128"/>
          <a:cs typeface="Meiryo Bold" charset="-128"/>
        </a:defRPr>
      </a:lvl6pPr>
      <a:lvl7pPr marL="974331" algn="ctr" defTabSz="487165" rtl="0" fontAlgn="base">
        <a:spcBef>
          <a:spcPct val="0"/>
        </a:spcBef>
        <a:spcAft>
          <a:spcPct val="0"/>
        </a:spcAft>
        <a:defRPr kumimoji="1" sz="4698">
          <a:solidFill>
            <a:schemeClr val="tx1"/>
          </a:solidFill>
          <a:latin typeface="Meiryo Bold" charset="-128"/>
          <a:ea typeface="Meiryo Bold" charset="-128"/>
          <a:cs typeface="Meiryo Bold" charset="-128"/>
        </a:defRPr>
      </a:lvl7pPr>
      <a:lvl8pPr marL="1461495" algn="ctr" defTabSz="487165" rtl="0" fontAlgn="base">
        <a:spcBef>
          <a:spcPct val="0"/>
        </a:spcBef>
        <a:spcAft>
          <a:spcPct val="0"/>
        </a:spcAft>
        <a:defRPr kumimoji="1" sz="4698">
          <a:solidFill>
            <a:schemeClr val="tx1"/>
          </a:solidFill>
          <a:latin typeface="Meiryo Bold" charset="-128"/>
          <a:ea typeface="Meiryo Bold" charset="-128"/>
          <a:cs typeface="Meiryo Bold" charset="-128"/>
        </a:defRPr>
      </a:lvl8pPr>
      <a:lvl9pPr marL="1948661" algn="ctr" defTabSz="487165" rtl="0" fontAlgn="base">
        <a:spcBef>
          <a:spcPct val="0"/>
        </a:spcBef>
        <a:spcAft>
          <a:spcPct val="0"/>
        </a:spcAft>
        <a:defRPr kumimoji="1" sz="4698">
          <a:solidFill>
            <a:schemeClr val="tx1"/>
          </a:solidFill>
          <a:latin typeface="Meiryo Bold" charset="-128"/>
          <a:ea typeface="Meiryo Bold" charset="-128"/>
          <a:cs typeface="Meiryo Bold" charset="-128"/>
        </a:defRPr>
      </a:lvl9pPr>
    </p:titleStyle>
    <p:bodyStyle>
      <a:lvl1pPr marL="364952" indent="-364952" algn="l" defTabSz="484890" rtl="0" eaLnBrk="0" fontAlgn="base" hangingPunct="0">
        <a:spcBef>
          <a:spcPct val="20000"/>
        </a:spcBef>
        <a:spcAft>
          <a:spcPct val="0"/>
        </a:spcAft>
        <a:buFont typeface="Arial" panose="020B0604020202020204" pitchFamily="34" charset="0"/>
        <a:buChar char="•"/>
        <a:defRPr kumimoji="1" sz="3993" kern="1200">
          <a:solidFill>
            <a:schemeClr val="tx1"/>
          </a:solidFill>
          <a:latin typeface="+mn-lt"/>
          <a:ea typeface="+mn-ea"/>
          <a:cs typeface="ＭＳ Ｐゴシック" charset="-128"/>
        </a:defRPr>
      </a:lvl1pPr>
      <a:lvl2pPr marL="789873" indent="-301556" algn="l" defTabSz="484890" rtl="0" eaLnBrk="0" fontAlgn="base" hangingPunct="0">
        <a:spcBef>
          <a:spcPct val="20000"/>
        </a:spcBef>
        <a:spcAft>
          <a:spcPct val="0"/>
        </a:spcAft>
        <a:buFont typeface="Arial" panose="020B0604020202020204" pitchFamily="34" charset="0"/>
        <a:buChar char="–"/>
        <a:defRPr kumimoji="1" sz="2914" kern="1200">
          <a:solidFill>
            <a:schemeClr val="tx1"/>
          </a:solidFill>
          <a:latin typeface="+mn-lt"/>
          <a:ea typeface="+mn-ea"/>
          <a:cs typeface="+mn-cs"/>
        </a:defRPr>
      </a:lvl2pPr>
      <a:lvl3pPr marL="1216506" indent="-241588" algn="l" defTabSz="484890" rtl="0" eaLnBrk="0" fontAlgn="base" hangingPunct="0">
        <a:spcBef>
          <a:spcPct val="20000"/>
        </a:spcBef>
        <a:spcAft>
          <a:spcPct val="0"/>
        </a:spcAft>
        <a:buFont typeface="Arial" panose="020B0604020202020204" pitchFamily="34" charset="0"/>
        <a:buChar char="•"/>
        <a:defRPr kumimoji="1" sz="2482" kern="1200">
          <a:solidFill>
            <a:schemeClr val="tx1"/>
          </a:solidFill>
          <a:latin typeface="+mn-lt"/>
          <a:ea typeface="+mn-ea"/>
          <a:cs typeface="+mn-cs"/>
        </a:defRPr>
      </a:lvl3pPr>
      <a:lvl4pPr marL="1703108" indent="-241588" algn="l" defTabSz="484890" rtl="0" eaLnBrk="0" fontAlgn="base" hangingPunct="0">
        <a:spcBef>
          <a:spcPct val="20000"/>
        </a:spcBef>
        <a:spcAft>
          <a:spcPct val="0"/>
        </a:spcAft>
        <a:buFont typeface="Arial" panose="020B0604020202020204" pitchFamily="34" charset="0"/>
        <a:buChar char="–"/>
        <a:defRPr kumimoji="1" sz="2051" kern="1200">
          <a:solidFill>
            <a:schemeClr val="tx1"/>
          </a:solidFill>
          <a:latin typeface="+mn-lt"/>
          <a:ea typeface="+mn-ea"/>
          <a:cs typeface="+mn-cs"/>
        </a:defRPr>
      </a:lvl4pPr>
      <a:lvl5pPr marL="2189711" indent="-241588" algn="l" defTabSz="484890" rtl="0" eaLnBrk="0" fontAlgn="base" hangingPunct="0">
        <a:spcBef>
          <a:spcPct val="20000"/>
        </a:spcBef>
        <a:spcAft>
          <a:spcPct val="0"/>
        </a:spcAft>
        <a:buFont typeface="Arial" panose="020B0604020202020204" pitchFamily="34" charset="0"/>
        <a:buChar char="»"/>
        <a:defRPr kumimoji="1" sz="2051" kern="1200">
          <a:solidFill>
            <a:schemeClr val="tx1"/>
          </a:solidFill>
          <a:latin typeface="+mn-lt"/>
          <a:ea typeface="+mn-ea"/>
          <a:cs typeface="+mn-cs"/>
        </a:defRPr>
      </a:lvl5pPr>
      <a:lvl6pPr marL="2679410" indent="-243583" algn="l" defTabSz="487165" rtl="0" eaLnBrk="1" latinLnBrk="0" hangingPunct="1">
        <a:spcBef>
          <a:spcPct val="20000"/>
        </a:spcBef>
        <a:buFont typeface="Arial"/>
        <a:buChar char="•"/>
        <a:defRPr kumimoji="1" sz="2153" kern="1200">
          <a:solidFill>
            <a:schemeClr val="tx1"/>
          </a:solidFill>
          <a:latin typeface="+mn-lt"/>
          <a:ea typeface="+mn-ea"/>
          <a:cs typeface="+mn-cs"/>
        </a:defRPr>
      </a:lvl6pPr>
      <a:lvl7pPr marL="3166576" indent="-243583" algn="l" defTabSz="487165" rtl="0" eaLnBrk="1" latinLnBrk="0" hangingPunct="1">
        <a:spcBef>
          <a:spcPct val="20000"/>
        </a:spcBef>
        <a:buFont typeface="Arial"/>
        <a:buChar char="•"/>
        <a:defRPr kumimoji="1" sz="2153" kern="1200">
          <a:solidFill>
            <a:schemeClr val="tx1"/>
          </a:solidFill>
          <a:latin typeface="+mn-lt"/>
          <a:ea typeface="+mn-ea"/>
          <a:cs typeface="+mn-cs"/>
        </a:defRPr>
      </a:lvl7pPr>
      <a:lvl8pPr marL="3653740" indent="-243583" algn="l" defTabSz="487165" rtl="0" eaLnBrk="1" latinLnBrk="0" hangingPunct="1">
        <a:spcBef>
          <a:spcPct val="20000"/>
        </a:spcBef>
        <a:buFont typeface="Arial"/>
        <a:buChar char="•"/>
        <a:defRPr kumimoji="1" sz="2153" kern="1200">
          <a:solidFill>
            <a:schemeClr val="tx1"/>
          </a:solidFill>
          <a:latin typeface="+mn-lt"/>
          <a:ea typeface="+mn-ea"/>
          <a:cs typeface="+mn-cs"/>
        </a:defRPr>
      </a:lvl8pPr>
      <a:lvl9pPr marL="4140906" indent="-243583" algn="l" defTabSz="487165" rtl="0" eaLnBrk="1" latinLnBrk="0" hangingPunct="1">
        <a:spcBef>
          <a:spcPct val="20000"/>
        </a:spcBef>
        <a:buFont typeface="Arial"/>
        <a:buChar char="•"/>
        <a:defRPr kumimoji="1" sz="2153" kern="1200">
          <a:solidFill>
            <a:schemeClr val="tx1"/>
          </a:solidFill>
          <a:latin typeface="+mn-lt"/>
          <a:ea typeface="+mn-ea"/>
          <a:cs typeface="+mn-cs"/>
        </a:defRPr>
      </a:lvl9pPr>
    </p:bodyStyle>
    <p:otherStyle>
      <a:defPPr>
        <a:defRPr lang="ja-JP"/>
      </a:defPPr>
      <a:lvl1pPr marL="0" algn="l" defTabSz="487165" rtl="0" eaLnBrk="1" latinLnBrk="0" hangingPunct="1">
        <a:defRPr kumimoji="1" sz="1958" kern="1200">
          <a:solidFill>
            <a:schemeClr val="tx1"/>
          </a:solidFill>
          <a:latin typeface="+mn-lt"/>
          <a:ea typeface="+mn-ea"/>
          <a:cs typeface="+mn-cs"/>
        </a:defRPr>
      </a:lvl1pPr>
      <a:lvl2pPr marL="487165" algn="l" defTabSz="487165" rtl="0" eaLnBrk="1" latinLnBrk="0" hangingPunct="1">
        <a:defRPr kumimoji="1" sz="1958" kern="1200">
          <a:solidFill>
            <a:schemeClr val="tx1"/>
          </a:solidFill>
          <a:latin typeface="+mn-lt"/>
          <a:ea typeface="+mn-ea"/>
          <a:cs typeface="+mn-cs"/>
        </a:defRPr>
      </a:lvl2pPr>
      <a:lvl3pPr marL="974331" algn="l" defTabSz="487165" rtl="0" eaLnBrk="1" latinLnBrk="0" hangingPunct="1">
        <a:defRPr kumimoji="1" sz="1958" kern="1200">
          <a:solidFill>
            <a:schemeClr val="tx1"/>
          </a:solidFill>
          <a:latin typeface="+mn-lt"/>
          <a:ea typeface="+mn-ea"/>
          <a:cs typeface="+mn-cs"/>
        </a:defRPr>
      </a:lvl3pPr>
      <a:lvl4pPr marL="1461495" algn="l" defTabSz="487165" rtl="0" eaLnBrk="1" latinLnBrk="0" hangingPunct="1">
        <a:defRPr kumimoji="1" sz="1958" kern="1200">
          <a:solidFill>
            <a:schemeClr val="tx1"/>
          </a:solidFill>
          <a:latin typeface="+mn-lt"/>
          <a:ea typeface="+mn-ea"/>
          <a:cs typeface="+mn-cs"/>
        </a:defRPr>
      </a:lvl4pPr>
      <a:lvl5pPr marL="1948661" algn="l" defTabSz="487165" rtl="0" eaLnBrk="1" latinLnBrk="0" hangingPunct="1">
        <a:defRPr kumimoji="1" sz="1958" kern="1200">
          <a:solidFill>
            <a:schemeClr val="tx1"/>
          </a:solidFill>
          <a:latin typeface="+mn-lt"/>
          <a:ea typeface="+mn-ea"/>
          <a:cs typeface="+mn-cs"/>
        </a:defRPr>
      </a:lvl5pPr>
      <a:lvl6pPr marL="2435827" algn="l" defTabSz="487165" rtl="0" eaLnBrk="1" latinLnBrk="0" hangingPunct="1">
        <a:defRPr kumimoji="1" sz="1958" kern="1200">
          <a:solidFill>
            <a:schemeClr val="tx1"/>
          </a:solidFill>
          <a:latin typeface="+mn-lt"/>
          <a:ea typeface="+mn-ea"/>
          <a:cs typeface="+mn-cs"/>
        </a:defRPr>
      </a:lvl6pPr>
      <a:lvl7pPr marL="2922993" algn="l" defTabSz="487165" rtl="0" eaLnBrk="1" latinLnBrk="0" hangingPunct="1">
        <a:defRPr kumimoji="1" sz="1958" kern="1200">
          <a:solidFill>
            <a:schemeClr val="tx1"/>
          </a:solidFill>
          <a:latin typeface="+mn-lt"/>
          <a:ea typeface="+mn-ea"/>
          <a:cs typeface="+mn-cs"/>
        </a:defRPr>
      </a:lvl7pPr>
      <a:lvl8pPr marL="3410157" algn="l" defTabSz="487165" rtl="0" eaLnBrk="1" latinLnBrk="0" hangingPunct="1">
        <a:defRPr kumimoji="1" sz="1958" kern="1200">
          <a:solidFill>
            <a:schemeClr val="tx1"/>
          </a:solidFill>
          <a:latin typeface="+mn-lt"/>
          <a:ea typeface="+mn-ea"/>
          <a:cs typeface="+mn-cs"/>
        </a:defRPr>
      </a:lvl8pPr>
      <a:lvl9pPr marL="3897323" algn="l" defTabSz="487165" rtl="0" eaLnBrk="1" latinLnBrk="0" hangingPunct="1">
        <a:defRPr kumimoji="1" sz="195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emf"/><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E802F268-9113-FFDD-05AE-43200816BF91}"/>
              </a:ext>
            </a:extLst>
          </p:cNvPr>
          <p:cNvSpPr/>
          <p:nvPr/>
        </p:nvSpPr>
        <p:spPr>
          <a:xfrm>
            <a:off x="1442963" y="4237881"/>
            <a:ext cx="529812" cy="1980000"/>
          </a:xfrm>
          <a:prstGeom prst="roundRect">
            <a:avLst/>
          </a:prstGeom>
          <a:solidFill>
            <a:schemeClr val="bg1"/>
          </a:solidFill>
          <a:ln w="38100">
            <a:solidFill>
              <a:schemeClr val="accent5">
                <a:lumMod val="50000"/>
              </a:schemeClr>
            </a:solidFill>
          </a:ln>
        </p:spPr>
        <p:style>
          <a:lnRef idx="1">
            <a:schemeClr val="accent1"/>
          </a:lnRef>
          <a:fillRef idx="3">
            <a:schemeClr val="accent1"/>
          </a:fillRef>
          <a:effectRef idx="2">
            <a:schemeClr val="accent1"/>
          </a:effectRef>
          <a:fontRef idx="minor">
            <a:schemeClr val="lt1"/>
          </a:fontRef>
        </p:style>
        <p:txBody>
          <a:bodyPr vert="eaVert" rtlCol="0" anchor="ctr"/>
          <a:lstStyle/>
          <a:p>
            <a:pPr algn="ctr"/>
            <a:r>
              <a:rPr lang="ja-JP" altLang="en-US" sz="1600" dirty="0">
                <a:solidFill>
                  <a:schemeClr val="tx1"/>
                </a:solidFill>
                <a:latin typeface="Meiryo UI" panose="020B0604030504040204" pitchFamily="50" charset="-128"/>
                <a:ea typeface="Meiryo UI" panose="020B0604030504040204" pitchFamily="50" charset="-128"/>
              </a:rPr>
              <a:t>家計急変支援　申請</a:t>
            </a: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16" name="四角形: 角を丸くする 15">
            <a:extLst>
              <a:ext uri="{FF2B5EF4-FFF2-40B4-BE49-F238E27FC236}">
                <a16:creationId xmlns:a16="http://schemas.microsoft.com/office/drawing/2014/main" id="{71F02E30-4DB7-CA9D-56BF-74A3E0472FD2}"/>
              </a:ext>
            </a:extLst>
          </p:cNvPr>
          <p:cNvSpPr/>
          <p:nvPr/>
        </p:nvSpPr>
        <p:spPr>
          <a:xfrm>
            <a:off x="3114852" y="4237881"/>
            <a:ext cx="529812" cy="1980000"/>
          </a:xfrm>
          <a:prstGeom prst="roundRect">
            <a:avLst/>
          </a:prstGeom>
          <a:solidFill>
            <a:schemeClr val="bg1"/>
          </a:solidFill>
          <a:ln w="38100">
            <a:solidFill>
              <a:schemeClr val="accent5">
                <a:lumMod val="50000"/>
              </a:schemeClr>
            </a:solidFill>
          </a:ln>
        </p:spPr>
        <p:style>
          <a:lnRef idx="1">
            <a:schemeClr val="accent1"/>
          </a:lnRef>
          <a:fillRef idx="3">
            <a:schemeClr val="accent1"/>
          </a:fillRef>
          <a:effectRef idx="2">
            <a:schemeClr val="accent1"/>
          </a:effectRef>
          <a:fontRef idx="minor">
            <a:schemeClr val="lt1"/>
          </a:fontRef>
        </p:style>
        <p:txBody>
          <a:bodyPr vert="eaVert" rtlCol="0" anchor="ctr"/>
          <a:lstStyle/>
          <a:p>
            <a:pPr algn="ctr"/>
            <a:r>
              <a:rPr kumimoji="1" lang="ja-JP" altLang="en-US" sz="1600" dirty="0">
                <a:solidFill>
                  <a:schemeClr val="tx1"/>
                </a:solidFill>
                <a:latin typeface="Meiryo UI" panose="020B0604030504040204" pitchFamily="50" charset="-128"/>
                <a:ea typeface="Meiryo UI" panose="020B0604030504040204" pitchFamily="50" charset="-128"/>
              </a:rPr>
              <a:t>初回審査</a:t>
            </a:r>
          </a:p>
        </p:txBody>
      </p:sp>
      <p:sp>
        <p:nvSpPr>
          <p:cNvPr id="18" name="四角形: 角を丸くする 17">
            <a:extLst>
              <a:ext uri="{FF2B5EF4-FFF2-40B4-BE49-F238E27FC236}">
                <a16:creationId xmlns:a16="http://schemas.microsoft.com/office/drawing/2014/main" id="{57BE94BB-1C5C-272F-47E6-8AE0F2073C8A}"/>
              </a:ext>
            </a:extLst>
          </p:cNvPr>
          <p:cNvSpPr/>
          <p:nvPr/>
        </p:nvSpPr>
        <p:spPr>
          <a:xfrm>
            <a:off x="4310491" y="4237881"/>
            <a:ext cx="529812" cy="1980000"/>
          </a:xfrm>
          <a:prstGeom prst="roundRect">
            <a:avLst/>
          </a:prstGeom>
          <a:solidFill>
            <a:schemeClr val="bg1"/>
          </a:solidFill>
          <a:ln w="38100">
            <a:solidFill>
              <a:schemeClr val="accent5">
                <a:lumMod val="50000"/>
              </a:schemeClr>
            </a:solidFill>
          </a:ln>
        </p:spPr>
        <p:style>
          <a:lnRef idx="1">
            <a:schemeClr val="accent1"/>
          </a:lnRef>
          <a:fillRef idx="3">
            <a:schemeClr val="accent1"/>
          </a:fillRef>
          <a:effectRef idx="2">
            <a:schemeClr val="accent1"/>
          </a:effectRef>
          <a:fontRef idx="minor">
            <a:schemeClr val="lt1"/>
          </a:fontRef>
        </p:style>
        <p:txBody>
          <a:bodyPr vert="eaVert" rtlCol="0" anchor="ctr"/>
          <a:lstStyle/>
          <a:p>
            <a:pPr algn="ctr"/>
            <a:r>
              <a:rPr lang="ja-JP" altLang="en-US" sz="1600" dirty="0">
                <a:solidFill>
                  <a:schemeClr val="tx1"/>
                </a:solidFill>
                <a:latin typeface="Meiryo UI" panose="020B0604030504040204" pitchFamily="50" charset="-128"/>
                <a:ea typeface="Meiryo UI" panose="020B0604030504040204" pitchFamily="50" charset="-128"/>
              </a:rPr>
              <a:t>支給開始</a:t>
            </a: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22" name="四角形: 角を丸くする 21">
            <a:extLst>
              <a:ext uri="{FF2B5EF4-FFF2-40B4-BE49-F238E27FC236}">
                <a16:creationId xmlns:a16="http://schemas.microsoft.com/office/drawing/2014/main" id="{E4699F43-4953-3D87-7F5F-6851448CF2A5}"/>
              </a:ext>
            </a:extLst>
          </p:cNvPr>
          <p:cNvSpPr/>
          <p:nvPr/>
        </p:nvSpPr>
        <p:spPr>
          <a:xfrm>
            <a:off x="8406744" y="4237881"/>
            <a:ext cx="529812" cy="1980000"/>
          </a:xfrm>
          <a:prstGeom prst="roundRect">
            <a:avLst/>
          </a:prstGeom>
          <a:solidFill>
            <a:schemeClr val="bg1"/>
          </a:solidFill>
          <a:ln w="38100">
            <a:solidFill>
              <a:schemeClr val="accent5">
                <a:lumMod val="50000"/>
              </a:schemeClr>
            </a:solidFill>
          </a:ln>
        </p:spPr>
        <p:style>
          <a:lnRef idx="1">
            <a:schemeClr val="accent1"/>
          </a:lnRef>
          <a:fillRef idx="3">
            <a:schemeClr val="accent1"/>
          </a:fillRef>
          <a:effectRef idx="2">
            <a:schemeClr val="accent1"/>
          </a:effectRef>
          <a:fontRef idx="minor">
            <a:schemeClr val="lt1"/>
          </a:fontRef>
        </p:style>
        <p:txBody>
          <a:bodyPr vert="eaVert" rtlCol="0" anchor="ctr"/>
          <a:lstStyle/>
          <a:p>
            <a:pPr algn="ctr"/>
            <a:r>
              <a:rPr lang="ja-JP" altLang="en-US" sz="1600" dirty="0">
                <a:solidFill>
                  <a:schemeClr val="tx1"/>
                </a:solidFill>
                <a:latin typeface="Meiryo UI" panose="020B0604030504040204" pitchFamily="50" charset="-128"/>
                <a:ea typeface="Meiryo UI" panose="020B0604030504040204" pitchFamily="50" charset="-128"/>
              </a:rPr>
              <a:t>収入状況確認</a:t>
            </a: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CE65258E-A768-8FAF-C85A-E8C1BF37B564}"/>
              </a:ext>
            </a:extLst>
          </p:cNvPr>
          <p:cNvSpPr/>
          <p:nvPr/>
        </p:nvSpPr>
        <p:spPr>
          <a:xfrm>
            <a:off x="462486" y="4237881"/>
            <a:ext cx="529812" cy="1980000"/>
          </a:xfrm>
          <a:prstGeom prst="rect">
            <a:avLst/>
          </a:prstGeom>
          <a:solidFill>
            <a:schemeClr val="bg1"/>
          </a:solidFill>
          <a:ln w="57150">
            <a:solidFill>
              <a:schemeClr val="bg2">
                <a:lumMod val="75000"/>
              </a:schemeClr>
            </a:solidFill>
          </a:ln>
        </p:spPr>
        <p:style>
          <a:lnRef idx="1">
            <a:schemeClr val="accent1"/>
          </a:lnRef>
          <a:fillRef idx="3">
            <a:schemeClr val="accent1"/>
          </a:fillRef>
          <a:effectRef idx="2">
            <a:schemeClr val="accent1"/>
          </a:effectRef>
          <a:fontRef idx="minor">
            <a:schemeClr val="lt1"/>
          </a:fontRef>
        </p:style>
        <p:txBody>
          <a:bodyPr vert="eaVert" rtlCol="0" anchor="ctr"/>
          <a:lstStyle/>
          <a:p>
            <a:pPr algn="ctr"/>
            <a:r>
              <a:rPr kumimoji="1" lang="ja-JP" altLang="en-US" sz="1600" dirty="0">
                <a:solidFill>
                  <a:schemeClr val="tx1"/>
                </a:solidFill>
                <a:latin typeface="Meiryo UI" panose="020B0604030504040204" pitchFamily="50" charset="-128"/>
                <a:ea typeface="Meiryo UI" panose="020B0604030504040204" pitchFamily="50" charset="-128"/>
              </a:rPr>
              <a:t>家計急変事由の発生</a:t>
            </a:r>
          </a:p>
        </p:txBody>
      </p:sp>
      <p:sp>
        <p:nvSpPr>
          <p:cNvPr id="24" name="四角形: 角を丸くする 23">
            <a:extLst>
              <a:ext uri="{FF2B5EF4-FFF2-40B4-BE49-F238E27FC236}">
                <a16:creationId xmlns:a16="http://schemas.microsoft.com/office/drawing/2014/main" id="{B2C7B516-DF1F-EB71-0EFD-DC303D908BD8}"/>
              </a:ext>
            </a:extLst>
          </p:cNvPr>
          <p:cNvSpPr/>
          <p:nvPr/>
        </p:nvSpPr>
        <p:spPr>
          <a:xfrm>
            <a:off x="6649130" y="4237881"/>
            <a:ext cx="529812" cy="1980000"/>
          </a:xfrm>
          <a:prstGeom prst="roundRect">
            <a:avLst/>
          </a:prstGeom>
          <a:solidFill>
            <a:schemeClr val="bg1"/>
          </a:solidFill>
          <a:ln w="38100">
            <a:solidFill>
              <a:schemeClr val="accent5">
                <a:lumMod val="50000"/>
              </a:schemeClr>
            </a:solidFill>
          </a:ln>
        </p:spPr>
        <p:style>
          <a:lnRef idx="1">
            <a:schemeClr val="accent1"/>
          </a:lnRef>
          <a:fillRef idx="3">
            <a:schemeClr val="accent1"/>
          </a:fillRef>
          <a:effectRef idx="2">
            <a:schemeClr val="accent1"/>
          </a:effectRef>
          <a:fontRef idx="minor">
            <a:schemeClr val="lt1"/>
          </a:fontRef>
        </p:style>
        <p:txBody>
          <a:bodyPr vert="eaVert" rtlCol="0" anchor="ctr"/>
          <a:lstStyle/>
          <a:p>
            <a:pPr algn="ctr"/>
            <a:r>
              <a:rPr kumimoji="1" lang="ja-JP" altLang="en-US" sz="1600" dirty="0">
                <a:solidFill>
                  <a:schemeClr val="tx1"/>
                </a:solidFill>
                <a:latin typeface="Meiryo UI" panose="020B0604030504040204" pitchFamily="50" charset="-128"/>
                <a:ea typeface="Meiryo UI" panose="020B0604030504040204" pitchFamily="50" charset="-128"/>
              </a:rPr>
              <a:t>収入状況届出</a:t>
            </a:r>
          </a:p>
        </p:txBody>
      </p:sp>
      <p:sp>
        <p:nvSpPr>
          <p:cNvPr id="25" name="四角形: 角を丸くする 24">
            <a:extLst>
              <a:ext uri="{FF2B5EF4-FFF2-40B4-BE49-F238E27FC236}">
                <a16:creationId xmlns:a16="http://schemas.microsoft.com/office/drawing/2014/main" id="{1B9B3376-54E6-440F-9F91-113FA276BF0C}"/>
              </a:ext>
            </a:extLst>
          </p:cNvPr>
          <p:cNvSpPr/>
          <p:nvPr/>
        </p:nvSpPr>
        <p:spPr>
          <a:xfrm>
            <a:off x="9850034" y="4237881"/>
            <a:ext cx="529812" cy="1980000"/>
          </a:xfrm>
          <a:prstGeom prst="roundRect">
            <a:avLst/>
          </a:prstGeom>
          <a:solidFill>
            <a:schemeClr val="bg1"/>
          </a:solidFill>
          <a:ln w="38100">
            <a:solidFill>
              <a:schemeClr val="accent5">
                <a:lumMod val="50000"/>
              </a:schemeClr>
            </a:solidFill>
          </a:ln>
        </p:spPr>
        <p:style>
          <a:lnRef idx="1">
            <a:schemeClr val="accent1"/>
          </a:lnRef>
          <a:fillRef idx="3">
            <a:schemeClr val="accent1"/>
          </a:fillRef>
          <a:effectRef idx="2">
            <a:schemeClr val="accent1"/>
          </a:effectRef>
          <a:fontRef idx="minor">
            <a:schemeClr val="lt1"/>
          </a:fontRef>
        </p:style>
        <p:txBody>
          <a:bodyPr vert="eaVert" rtlCol="0" anchor="ctr"/>
          <a:lstStyle/>
          <a:p>
            <a:pPr algn="ctr"/>
            <a:r>
              <a:rPr lang="ja-JP" altLang="en-US" sz="1600" dirty="0">
                <a:solidFill>
                  <a:schemeClr val="tx1"/>
                </a:solidFill>
                <a:latin typeface="Meiryo UI" panose="020B0604030504040204" pitchFamily="50" charset="-128"/>
                <a:ea typeface="Meiryo UI" panose="020B0604030504040204" pitchFamily="50" charset="-128"/>
              </a:rPr>
              <a:t>支給継続</a:t>
            </a: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151" name="bk object 16">
            <a:extLst>
              <a:ext uri="{FF2B5EF4-FFF2-40B4-BE49-F238E27FC236}">
                <a16:creationId xmlns:a16="http://schemas.microsoft.com/office/drawing/2014/main" id="{4CD76B61-711F-4FF1-A2AF-702ECA8096A9}"/>
              </a:ext>
            </a:extLst>
          </p:cNvPr>
          <p:cNvSpPr>
            <a:spLocks noChangeArrowheads="1"/>
          </p:cNvSpPr>
          <p:nvPr/>
        </p:nvSpPr>
        <p:spPr bwMode="auto">
          <a:xfrm>
            <a:off x="287787" y="698029"/>
            <a:ext cx="10100126" cy="3226525"/>
          </a:xfrm>
          <a:custGeom>
            <a:avLst/>
            <a:gdLst>
              <a:gd name="T0" fmla="*/ 0 w 2021204"/>
              <a:gd name="T1" fmla="*/ 2017911 h 2021205"/>
              <a:gd name="T2" fmla="*/ 2017920 w 2021204"/>
              <a:gd name="T3" fmla="*/ 2017911 h 2021205"/>
              <a:gd name="T4" fmla="*/ 2017920 w 2021204"/>
              <a:gd name="T5" fmla="*/ 0 h 2021205"/>
              <a:gd name="T6" fmla="*/ 0 w 2021204"/>
              <a:gd name="T7" fmla="*/ 0 h 2021205"/>
              <a:gd name="T8" fmla="*/ 0 w 2021204"/>
              <a:gd name="T9" fmla="*/ 2017911 h 2021205"/>
              <a:gd name="T10" fmla="*/ 0 60000 65536"/>
              <a:gd name="T11" fmla="*/ 0 60000 65536"/>
              <a:gd name="T12" fmla="*/ 0 60000 65536"/>
              <a:gd name="T13" fmla="*/ 0 60000 65536"/>
              <a:gd name="T14" fmla="*/ 0 60000 65536"/>
              <a:gd name="T15" fmla="*/ 0 w 2021204"/>
              <a:gd name="T16" fmla="*/ 0 h 2021205"/>
              <a:gd name="T17" fmla="*/ 2021204 w 2021204"/>
              <a:gd name="T18" fmla="*/ 2021205 h 2021205"/>
            </a:gdLst>
            <a:ahLst/>
            <a:cxnLst>
              <a:cxn ang="T10">
                <a:pos x="T0" y="T1"/>
              </a:cxn>
              <a:cxn ang="T11">
                <a:pos x="T2" y="T3"/>
              </a:cxn>
              <a:cxn ang="T12">
                <a:pos x="T4" y="T5"/>
              </a:cxn>
              <a:cxn ang="T13">
                <a:pos x="T6" y="T7"/>
              </a:cxn>
              <a:cxn ang="T14">
                <a:pos x="T8" y="T9"/>
              </a:cxn>
            </a:cxnLst>
            <a:rect l="T15" t="T16" r="T17" b="T18"/>
            <a:pathLst>
              <a:path w="2021204" h="2021205">
                <a:moveTo>
                  <a:pt x="0" y="2020773"/>
                </a:moveTo>
                <a:lnTo>
                  <a:pt x="2020773" y="2020773"/>
                </a:lnTo>
                <a:lnTo>
                  <a:pt x="2020773" y="0"/>
                </a:lnTo>
                <a:lnTo>
                  <a:pt x="0" y="0"/>
                </a:lnTo>
                <a:lnTo>
                  <a:pt x="0" y="2020773"/>
                </a:lnTo>
                <a:close/>
              </a:path>
            </a:pathLst>
          </a:custGeom>
          <a:solidFill>
            <a:schemeClr val="tx2">
              <a:lumMod val="20000"/>
              <a:lumOff val="80000"/>
            </a:schemeClr>
          </a:solidFill>
          <a:ln w="9525">
            <a:noFill/>
            <a:miter lim="800000"/>
            <a:headEnd/>
            <a:tailEnd/>
          </a:ln>
        </p:spPr>
        <p:txBody>
          <a:bodyPr lIns="0" tIns="0" rIns="0" bIns="0"/>
          <a:lstStyle/>
          <a:p>
            <a:pPr defTabSz="487165" eaLnBrk="1" hangingPunct="1">
              <a:defRPr/>
            </a:pPr>
            <a:endParaRPr lang="ja-JP" altLang="en-US" dirty="0">
              <a:latin typeface="Meiryo UI" panose="020B0604030504040204" pitchFamily="50" charset="-128"/>
              <a:ea typeface="Meiryo UI" panose="020B0604030504040204" pitchFamily="50" charset="-128"/>
              <a:cs typeface="ＭＳ Ｐゴシック" charset="-128"/>
            </a:endParaRPr>
          </a:p>
        </p:txBody>
      </p:sp>
      <p:sp>
        <p:nvSpPr>
          <p:cNvPr id="152" name="テキスト ボックス 24">
            <a:extLst>
              <a:ext uri="{FF2B5EF4-FFF2-40B4-BE49-F238E27FC236}">
                <a16:creationId xmlns:a16="http://schemas.microsoft.com/office/drawing/2014/main" id="{B5CF1285-DB6F-47AC-9E0E-1FFBD88254A8}"/>
              </a:ext>
            </a:extLst>
          </p:cNvPr>
          <p:cNvSpPr txBox="1">
            <a:spLocks noChangeArrowheads="1"/>
          </p:cNvSpPr>
          <p:nvPr/>
        </p:nvSpPr>
        <p:spPr bwMode="auto">
          <a:xfrm>
            <a:off x="296772" y="695539"/>
            <a:ext cx="10098255" cy="37893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105704" tIns="35235" rIns="0" bIns="35235">
            <a:spAutoFit/>
          </a:bodyPr>
          <a:lstStyle>
            <a:lvl1pPr marL="246063" indent="-246063">
              <a:defRPr kumimoji="1">
                <a:solidFill>
                  <a:schemeClr val="tx1"/>
                </a:solidFill>
                <a:latin typeface="Arial" panose="020B0604020202020204" pitchFamily="34" charset="0"/>
                <a:ea typeface="ＭＳ Ｐゴシック" panose="020B0600070205080204" pitchFamily="50" charset="-128"/>
              </a:defRPr>
            </a:lvl1pPr>
            <a:lvl2pPr marL="37931725" indent="-37474525">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4479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051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3623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195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492570" eaLnBrk="1" hangingPunct="1">
              <a:defRPr/>
            </a:pPr>
            <a:r>
              <a:rPr lang="ja-JP" altLang="en-US" sz="2000" b="1" dirty="0">
                <a:solidFill>
                  <a:schemeClr val="bg1"/>
                </a:solidFill>
                <a:latin typeface="Meiryo UI" panose="020B0604030504040204" pitchFamily="50" charset="-128"/>
                <a:ea typeface="Meiryo UI" panose="020B0604030504040204" pitchFamily="50" charset="-128"/>
              </a:rPr>
              <a:t>家計急変支援制度とは？</a:t>
            </a:r>
            <a:r>
              <a:rPr lang="en-US" altLang="ja-JP" sz="2000" b="1" dirty="0">
                <a:solidFill>
                  <a:schemeClr val="bg1"/>
                </a:solidFill>
                <a:latin typeface="Meiryo UI" panose="020B0604030504040204" pitchFamily="50" charset="-128"/>
                <a:ea typeface="Meiryo UI" panose="020B0604030504040204" pitchFamily="50" charset="-128"/>
              </a:rPr>
              <a:t> </a:t>
            </a:r>
          </a:p>
        </p:txBody>
      </p:sp>
      <p:sp>
        <p:nvSpPr>
          <p:cNvPr id="14338" name="コンテンツ プレースホルダ 2"/>
          <p:cNvSpPr txBox="1">
            <a:spLocks/>
          </p:cNvSpPr>
          <p:nvPr/>
        </p:nvSpPr>
        <p:spPr bwMode="auto">
          <a:xfrm>
            <a:off x="294914" y="159582"/>
            <a:ext cx="8864843" cy="598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kumimoji="1">
                <a:solidFill>
                  <a:schemeClr val="tx1"/>
                </a:solidFill>
                <a:latin typeface="Arial" panose="020B0604020202020204" pitchFamily="34" charset="0"/>
                <a:ea typeface="ＭＳ Ｐゴシック" panose="020B0600070205080204" pitchFamily="50" charset="-128"/>
              </a:defRPr>
            </a:lvl1pPr>
            <a:lvl2pPr marL="37931725" indent="-37474525">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4479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051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3623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195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492570" eaLnBrk="1" hangingPunct="1">
              <a:lnSpc>
                <a:spcPts val="2985"/>
              </a:lnSpc>
              <a:spcBef>
                <a:spcPct val="20000"/>
              </a:spcBef>
              <a:defRPr/>
            </a:pPr>
            <a:r>
              <a:rPr lang="ja-JP" altLang="en-US" b="1" dirty="0">
                <a:solidFill>
                  <a:schemeClr val="tx2"/>
                </a:solidFill>
                <a:latin typeface="Meiryo UI" panose="020B0604030504040204" pitchFamily="50" charset="-128"/>
                <a:ea typeface="Meiryo UI" panose="020B0604030504040204" pitchFamily="50" charset="-128"/>
              </a:rPr>
              <a:t>やむを得ない理由によって</a:t>
            </a:r>
            <a:r>
              <a:rPr lang="ja-JP" altLang="en-US" sz="2800" b="1" dirty="0">
                <a:solidFill>
                  <a:schemeClr val="bg2">
                    <a:lumMod val="75000"/>
                  </a:schemeClr>
                </a:solidFill>
                <a:latin typeface="Meiryo UI" panose="020B0604030504040204" pitchFamily="50" charset="-128"/>
                <a:ea typeface="Meiryo UI" panose="020B0604030504040204" pitchFamily="50" charset="-128"/>
              </a:rPr>
              <a:t>家計が急変した場合</a:t>
            </a:r>
            <a:r>
              <a:rPr lang="ja-JP" altLang="en-US" sz="2000" b="1" dirty="0">
                <a:solidFill>
                  <a:schemeClr val="tx2"/>
                </a:solidFill>
                <a:latin typeface="Meiryo UI" panose="020B0604030504040204" pitchFamily="50" charset="-128"/>
                <a:ea typeface="Meiryo UI" panose="020B0604030504040204" pitchFamily="50" charset="-128"/>
              </a:rPr>
              <a:t>の</a:t>
            </a:r>
            <a:r>
              <a:rPr lang="ja-JP" altLang="en-US" sz="2800" b="1" dirty="0">
                <a:solidFill>
                  <a:srgbClr val="00B050"/>
                </a:solidFill>
                <a:latin typeface="Meiryo UI" panose="020B0604030504040204" pitchFamily="50" charset="-128"/>
                <a:ea typeface="Meiryo UI" panose="020B0604030504040204" pitchFamily="50" charset="-128"/>
              </a:rPr>
              <a:t>支援</a:t>
            </a:r>
            <a:r>
              <a:rPr lang="ja-JP" altLang="en-US" b="1" dirty="0">
                <a:solidFill>
                  <a:schemeClr val="tx2"/>
                </a:solidFill>
                <a:latin typeface="Meiryo UI" panose="020B0604030504040204" pitchFamily="50" charset="-128"/>
                <a:ea typeface="Meiryo UI" panose="020B0604030504040204" pitchFamily="50" charset="-128"/>
              </a:rPr>
              <a:t>があります。</a:t>
            </a:r>
            <a:endParaRPr lang="en-US" altLang="ja-JP" sz="2800" b="1" dirty="0">
              <a:solidFill>
                <a:schemeClr val="tx2"/>
              </a:solidFill>
              <a:latin typeface="Meiryo UI" panose="020B0604030504040204" pitchFamily="50" charset="-128"/>
              <a:ea typeface="Meiryo UI" panose="020B0604030504040204" pitchFamily="50" charset="-128"/>
            </a:endParaRPr>
          </a:p>
        </p:txBody>
      </p:sp>
      <p:pic>
        <p:nvPicPr>
          <p:cNvPr id="14358" name="図 5" descr="文化省.psd"/>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100982" y="216136"/>
            <a:ext cx="246844" cy="382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6" name="直線コネクタ 35"/>
          <p:cNvCxnSpPr/>
          <p:nvPr/>
        </p:nvCxnSpPr>
        <p:spPr>
          <a:xfrm>
            <a:off x="298632" y="589362"/>
            <a:ext cx="9627436" cy="25702"/>
          </a:xfrm>
          <a:prstGeom prst="line">
            <a:avLst/>
          </a:prstGeom>
          <a:ln w="254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5" name="テキスト ボックス 4">
            <a:extLst>
              <a:ext uri="{FF2B5EF4-FFF2-40B4-BE49-F238E27FC236}">
                <a16:creationId xmlns:a16="http://schemas.microsoft.com/office/drawing/2014/main" id="{F0FCF034-8282-B86A-B1A1-BFA4165944F5}"/>
              </a:ext>
            </a:extLst>
          </p:cNvPr>
          <p:cNvSpPr txBox="1"/>
          <p:nvPr/>
        </p:nvSpPr>
        <p:spPr>
          <a:xfrm>
            <a:off x="357953" y="1177362"/>
            <a:ext cx="9974268" cy="1077218"/>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a:latin typeface="Meiryo UI" panose="020B0604030504040204" pitchFamily="50" charset="-128"/>
                <a:ea typeface="Meiryo UI" panose="020B0604030504040204" pitchFamily="50" charset="-128"/>
              </a:rPr>
              <a:t>保護者等の負傷・疾病による療養のため勤務できないこと、その他自己の責めに帰することのできない理由による</a:t>
            </a:r>
            <a:r>
              <a:rPr lang="ja-JP" altLang="en-US" sz="1600" dirty="0">
                <a:latin typeface="Meiryo UI" panose="020B0604030504040204" pitchFamily="50" charset="-128"/>
                <a:ea typeface="Meiryo UI" panose="020B0604030504040204" pitchFamily="50" charset="-128"/>
              </a:rPr>
              <a:t>離職</a:t>
            </a:r>
            <a:r>
              <a:rPr kumimoji="1" lang="ja-JP" altLang="en-US" sz="1600" dirty="0">
                <a:latin typeface="Meiryo UI" panose="020B0604030504040204" pitchFamily="50" charset="-128"/>
                <a:ea typeface="Meiryo UI" panose="020B0604030504040204" pitchFamily="50" charset="-128"/>
              </a:rPr>
              <a:t>など、従前得ていた収入を得ることができない場合に授業料を支援する制度です。</a:t>
            </a:r>
            <a:endParaRPr kumimoji="1" lang="en-US" altLang="ja-JP" sz="16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n"/>
            </a:pPr>
            <a:r>
              <a:rPr kumimoji="1" lang="ja-JP" altLang="en-US" sz="1600" dirty="0">
                <a:latin typeface="Meiryo UI" panose="020B0604030504040204" pitchFamily="50" charset="-128"/>
                <a:ea typeface="Meiryo UI" panose="020B0604030504040204" pitchFamily="50" charset="-128"/>
              </a:rPr>
              <a:t>通常の就学支援金の対象にならない方や、現在受給していても、以下の支給限度額まで支給されていない方は、要件を満たす場合に家計急変支援の対象として就学支援金を受けられる可能性があります。</a:t>
            </a:r>
            <a:endParaRPr kumimoji="1" lang="en-US" altLang="ja-JP" sz="1600" dirty="0">
              <a:latin typeface="Meiryo UI" panose="020B0604030504040204" pitchFamily="50" charset="-128"/>
              <a:ea typeface="Meiryo UI" panose="020B0604030504040204" pitchFamily="50" charset="-128"/>
            </a:endParaRPr>
          </a:p>
        </p:txBody>
      </p:sp>
      <p:sp>
        <p:nvSpPr>
          <p:cNvPr id="2" name="コンテンツ プレースホルダ 2">
            <a:extLst>
              <a:ext uri="{FF2B5EF4-FFF2-40B4-BE49-F238E27FC236}">
                <a16:creationId xmlns:a16="http://schemas.microsoft.com/office/drawing/2014/main" id="{3F1CC72D-D9B5-7C43-C09A-CF31C09C83B1}"/>
              </a:ext>
            </a:extLst>
          </p:cNvPr>
          <p:cNvSpPr txBox="1">
            <a:spLocks/>
          </p:cNvSpPr>
          <p:nvPr/>
        </p:nvSpPr>
        <p:spPr bwMode="auto">
          <a:xfrm>
            <a:off x="7935136" y="292336"/>
            <a:ext cx="2771882" cy="374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kumimoji="1">
                <a:solidFill>
                  <a:schemeClr val="tx1"/>
                </a:solidFill>
                <a:latin typeface="Arial" panose="020B0604020202020204" pitchFamily="34" charset="0"/>
                <a:ea typeface="ＭＳ Ｐゴシック" panose="020B0600070205080204" pitchFamily="50" charset="-128"/>
              </a:defRPr>
            </a:lvl1pPr>
            <a:lvl2pPr marL="37931725" indent="-37474525">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4479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051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3623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195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492570" eaLnBrk="1" hangingPunct="1">
              <a:spcBef>
                <a:spcPct val="20000"/>
              </a:spcBef>
              <a:defRPr/>
            </a:pPr>
            <a:r>
              <a:rPr lang="ja-JP" altLang="en-US" sz="2000" b="1" dirty="0">
                <a:solidFill>
                  <a:schemeClr val="tx2"/>
                </a:solidFill>
                <a:latin typeface="Meiryo UI" panose="020B0604030504040204" pitchFamily="50" charset="-128"/>
                <a:ea typeface="Meiryo UI" panose="020B0604030504040204" pitchFamily="50" charset="-128"/>
              </a:rPr>
              <a:t>家計急変支援制度</a:t>
            </a:r>
            <a:endParaRPr lang="ja-JP" altLang="en-US" sz="2400" b="1" dirty="0">
              <a:solidFill>
                <a:schemeClr val="tx2"/>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632C3E71-92F0-28FD-B6BB-80FC1569CA2B}"/>
              </a:ext>
            </a:extLst>
          </p:cNvPr>
          <p:cNvSpPr txBox="1"/>
          <p:nvPr/>
        </p:nvSpPr>
        <p:spPr>
          <a:xfrm>
            <a:off x="1770269" y="2322038"/>
            <a:ext cx="9202007" cy="338554"/>
          </a:xfrm>
          <a:prstGeom prst="rect">
            <a:avLst/>
          </a:prstGeom>
          <a:noFill/>
        </p:spPr>
        <p:txBody>
          <a:bodyPr wrap="square" rtlCol="0">
            <a:spAutoFit/>
          </a:bodyPr>
          <a:lstStyle/>
          <a:p>
            <a:r>
              <a:rPr lang="ja-JP" altLang="en-US" sz="1600" dirty="0">
                <a:latin typeface="Meiryo UI" panose="020B0604030504040204" pitchFamily="50" charset="-128"/>
                <a:ea typeface="Meiryo UI" panose="020B0604030504040204" pitchFamily="50" charset="-128"/>
              </a:rPr>
              <a:t>対象となる家計急変事由に該当　＋　世帯年収が約</a:t>
            </a:r>
            <a:r>
              <a:rPr lang="en-US" altLang="ja-JP" sz="1600" dirty="0">
                <a:latin typeface="Meiryo UI" panose="020B0604030504040204" pitchFamily="50" charset="-128"/>
                <a:ea typeface="Meiryo UI" panose="020B0604030504040204" pitchFamily="50" charset="-128"/>
              </a:rPr>
              <a:t>590</a:t>
            </a:r>
            <a:r>
              <a:rPr lang="ja-JP" altLang="en-US" sz="1600" dirty="0">
                <a:latin typeface="Meiryo UI" panose="020B0604030504040204" pitchFamily="50" charset="-128"/>
                <a:ea typeface="Meiryo UI" panose="020B0604030504040204" pitchFamily="50" charset="-128"/>
              </a:rPr>
              <a:t>万円未満相当まで減少</a:t>
            </a:r>
            <a:endParaRPr kumimoji="1" lang="ja-JP" altLang="en-US" sz="1600"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1CB80FBC-EE56-2527-0A37-00BDE5DC59B9}"/>
              </a:ext>
            </a:extLst>
          </p:cNvPr>
          <p:cNvSpPr txBox="1"/>
          <p:nvPr/>
        </p:nvSpPr>
        <p:spPr>
          <a:xfrm>
            <a:off x="507793" y="2322038"/>
            <a:ext cx="1139397" cy="307777"/>
          </a:xfrm>
          <a:prstGeom prst="rect">
            <a:avLst/>
          </a:prstGeom>
          <a:solidFill>
            <a:schemeClr val="bg1"/>
          </a:solidFill>
          <a:ln>
            <a:solidFill>
              <a:srgbClr val="002060"/>
            </a:solidFill>
          </a:ln>
        </p:spPr>
        <p:txBody>
          <a:bodyPr wrap="square" rtlCol="0">
            <a:spAutoFit/>
          </a:bodyPr>
          <a:lstStyle/>
          <a:p>
            <a:pPr algn="ctr"/>
            <a:r>
              <a:rPr kumimoji="1" lang="ja-JP" altLang="en-US" sz="1400" dirty="0">
                <a:latin typeface="Meiryo UI" panose="020B0604030504040204" pitchFamily="50" charset="-128"/>
                <a:ea typeface="Meiryo UI" panose="020B0604030504040204" pitchFamily="50" charset="-128"/>
              </a:rPr>
              <a:t>主な要件</a:t>
            </a:r>
          </a:p>
        </p:txBody>
      </p:sp>
      <p:sp>
        <p:nvSpPr>
          <p:cNvPr id="8" name="テキスト ボックス 7">
            <a:extLst>
              <a:ext uri="{FF2B5EF4-FFF2-40B4-BE49-F238E27FC236}">
                <a16:creationId xmlns:a16="http://schemas.microsoft.com/office/drawing/2014/main" id="{A0BCF00C-B383-054E-8C7A-D82EF2D2DECF}"/>
              </a:ext>
            </a:extLst>
          </p:cNvPr>
          <p:cNvSpPr txBox="1"/>
          <p:nvPr/>
        </p:nvSpPr>
        <p:spPr>
          <a:xfrm>
            <a:off x="1857037" y="2573395"/>
            <a:ext cx="6504861" cy="707886"/>
          </a:xfrm>
          <a:prstGeom prst="rect">
            <a:avLst/>
          </a:prstGeom>
          <a:noFill/>
        </p:spPr>
        <p:txBody>
          <a:bodyPr wrap="square" rtlCol="0">
            <a:spAutoFit/>
          </a:bodyPr>
          <a:lstStyle/>
          <a:p>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家計急変事由や直近の収入状況を証明する書類が必要</a:t>
            </a:r>
            <a:endParaRPr lang="en-US" altLang="ja-JP" sz="1000" dirty="0">
              <a:latin typeface="Meiryo UI" panose="020B0604030504040204" pitchFamily="50" charset="-128"/>
              <a:ea typeface="Meiryo UI" panose="020B0604030504040204" pitchFamily="50" charset="-128"/>
            </a:endParaRPr>
          </a:p>
          <a:p>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入学前に家計急変事由が発生した場合も、収入が減少した状態が入学時に継続していれば対象となる</a:t>
            </a:r>
            <a:endParaRPr lang="en-US" altLang="ja-JP" sz="1000" dirty="0">
              <a:latin typeface="Meiryo UI" panose="020B0604030504040204" pitchFamily="50" charset="-128"/>
              <a:ea typeface="Meiryo UI" panose="020B0604030504040204" pitchFamily="50" charset="-128"/>
            </a:endParaRPr>
          </a:p>
          <a:p>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再就職するなど、推計年収が約</a:t>
            </a:r>
            <a:r>
              <a:rPr lang="en-US" altLang="ja-JP" sz="1000" dirty="0">
                <a:latin typeface="Meiryo UI" panose="020B0604030504040204" pitchFamily="50" charset="-128"/>
                <a:ea typeface="Meiryo UI" panose="020B0604030504040204" pitchFamily="50" charset="-128"/>
              </a:rPr>
              <a:t>590</a:t>
            </a:r>
            <a:r>
              <a:rPr lang="ja-JP" altLang="en-US" sz="1000" dirty="0">
                <a:latin typeface="Meiryo UI" panose="020B0604030504040204" pitchFamily="50" charset="-128"/>
                <a:ea typeface="Meiryo UI" panose="020B0604030504040204" pitchFamily="50" charset="-128"/>
              </a:rPr>
              <a:t>万円以上相当に回復すると見込まれる場合は、届け出る必要あり</a:t>
            </a:r>
            <a:endParaRPr lang="en-US" altLang="ja-JP" sz="1000" dirty="0">
              <a:latin typeface="Meiryo UI" panose="020B0604030504040204" pitchFamily="50" charset="-128"/>
              <a:ea typeface="Meiryo UI" panose="020B0604030504040204" pitchFamily="50" charset="-128"/>
            </a:endParaRPr>
          </a:p>
          <a:p>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世帯年収約</a:t>
            </a:r>
            <a:r>
              <a:rPr lang="en-US" altLang="ja-JP" sz="1000" dirty="0">
                <a:latin typeface="Meiryo UI" panose="020B0604030504040204" pitchFamily="50" charset="-128"/>
                <a:ea typeface="Meiryo UI" panose="020B0604030504040204" pitchFamily="50" charset="-128"/>
              </a:rPr>
              <a:t>590</a:t>
            </a:r>
            <a:r>
              <a:rPr lang="ja-JP" altLang="en-US" sz="1000" dirty="0">
                <a:latin typeface="Meiryo UI" panose="020B0604030504040204" pitchFamily="50" charset="-128"/>
                <a:ea typeface="Meiryo UI" panose="020B0604030504040204" pitchFamily="50" charset="-128"/>
              </a:rPr>
              <a:t>万円は、両親・高校生・中学生の４人家族で、両親の一方が働いている場合の目安</a:t>
            </a:r>
            <a:endParaRPr lang="en-US" altLang="ja-JP" sz="1000" b="1" dirty="0">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97512B5A-25DE-5649-3DCE-F01127C7AEF1}"/>
              </a:ext>
            </a:extLst>
          </p:cNvPr>
          <p:cNvSpPr txBox="1"/>
          <p:nvPr/>
        </p:nvSpPr>
        <p:spPr>
          <a:xfrm>
            <a:off x="507793" y="3299536"/>
            <a:ext cx="1139397" cy="307777"/>
          </a:xfrm>
          <a:prstGeom prst="rect">
            <a:avLst/>
          </a:prstGeom>
          <a:solidFill>
            <a:schemeClr val="bg1"/>
          </a:solidFill>
          <a:ln>
            <a:solidFill>
              <a:srgbClr val="002060"/>
            </a:solidFill>
          </a:ln>
        </p:spPr>
        <p:txBody>
          <a:bodyPr wrap="square" rtlCol="0">
            <a:spAutoFit/>
          </a:bodyPr>
          <a:lstStyle/>
          <a:p>
            <a:pPr algn="ctr"/>
            <a:r>
              <a:rPr kumimoji="1" lang="ja-JP" altLang="en-US" sz="1400" dirty="0">
                <a:latin typeface="Meiryo UI" panose="020B0604030504040204" pitchFamily="50" charset="-128"/>
                <a:ea typeface="Meiryo UI" panose="020B0604030504040204" pitchFamily="50" charset="-128"/>
              </a:rPr>
              <a:t>支給限度額</a:t>
            </a:r>
          </a:p>
        </p:txBody>
      </p:sp>
      <p:sp>
        <p:nvSpPr>
          <p:cNvPr id="11" name="テキスト ボックス 10">
            <a:extLst>
              <a:ext uri="{FF2B5EF4-FFF2-40B4-BE49-F238E27FC236}">
                <a16:creationId xmlns:a16="http://schemas.microsoft.com/office/drawing/2014/main" id="{E94200AD-153D-2132-14C5-47E07D84D941}"/>
              </a:ext>
            </a:extLst>
          </p:cNvPr>
          <p:cNvSpPr txBox="1"/>
          <p:nvPr/>
        </p:nvSpPr>
        <p:spPr>
          <a:xfrm>
            <a:off x="1799436" y="3295788"/>
            <a:ext cx="8604590" cy="644215"/>
          </a:xfrm>
          <a:prstGeom prst="rect">
            <a:avLst/>
          </a:prstGeom>
          <a:noFill/>
        </p:spPr>
        <p:txBody>
          <a:bodyPr wrap="square">
            <a:spAutoFit/>
          </a:bodyPr>
          <a:lstStyle/>
          <a:p>
            <a:pPr algn="just" defTabSz="492570" eaLnBrk="1" hangingPunct="1">
              <a:lnSpc>
                <a:spcPts val="1511"/>
              </a:lnSpc>
              <a:defRPr/>
            </a:pPr>
            <a:r>
              <a:rPr lang="ja-JP" altLang="en-US" sz="1600" dirty="0">
                <a:latin typeface="Meiryo UI" panose="020B0604030504040204" pitchFamily="50" charset="-128"/>
                <a:ea typeface="Meiryo UI" panose="020B0604030504040204" pitchFamily="50" charset="-128"/>
              </a:rPr>
              <a:t>月額：</a:t>
            </a:r>
            <a:r>
              <a:rPr lang="en-US" altLang="ja-JP" sz="1600" dirty="0">
                <a:latin typeface="Meiryo UI" panose="020B0604030504040204" pitchFamily="50" charset="-128"/>
                <a:ea typeface="Meiryo UI" panose="020B0604030504040204" pitchFamily="50" charset="-128"/>
              </a:rPr>
              <a:t>33,000</a:t>
            </a:r>
            <a:r>
              <a:rPr lang="ja-JP" altLang="en-US" sz="1600" dirty="0">
                <a:latin typeface="Meiryo UI" panose="020B0604030504040204" pitchFamily="50" charset="-128"/>
                <a:ea typeface="Meiryo UI" panose="020B0604030504040204" pitchFamily="50" charset="-128"/>
              </a:rPr>
              <a:t>円　（公立高校等は月額：</a:t>
            </a:r>
            <a:r>
              <a:rPr lang="en-US" altLang="ja-JP" sz="1600" dirty="0">
                <a:latin typeface="Meiryo UI" panose="020B0604030504040204" pitchFamily="50" charset="-128"/>
                <a:ea typeface="Meiryo UI" panose="020B0604030504040204" pitchFamily="50" charset="-128"/>
              </a:rPr>
              <a:t>9,900</a:t>
            </a:r>
            <a:r>
              <a:rPr lang="ja-JP" altLang="en-US" sz="1600" dirty="0">
                <a:latin typeface="Meiryo UI" panose="020B0604030504040204" pitchFamily="50" charset="-128"/>
                <a:ea typeface="Meiryo UI" panose="020B0604030504040204" pitchFamily="50" charset="-128"/>
              </a:rPr>
              <a:t>円）</a:t>
            </a:r>
          </a:p>
          <a:p>
            <a:pPr algn="just" defTabSz="492570" eaLnBrk="1" hangingPunct="1">
              <a:lnSpc>
                <a:spcPts val="1511"/>
              </a:lnSpc>
              <a:defRPr/>
            </a:pPr>
            <a:r>
              <a:rPr lang="ja-JP" altLang="en-US" sz="800" dirty="0">
                <a:latin typeface="Meiryo UI" panose="020B0604030504040204" pitchFamily="50" charset="-128"/>
                <a:ea typeface="Meiryo UI" panose="020B0604030504040204" pitchFamily="50" charset="-128"/>
              </a:rPr>
              <a:t>　</a:t>
            </a: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通常の就学支援金における約</a:t>
            </a:r>
            <a:r>
              <a:rPr lang="en-US" altLang="ja-JP" sz="900" dirty="0">
                <a:latin typeface="Meiryo UI" panose="020B0604030504040204" pitchFamily="50" charset="-128"/>
                <a:ea typeface="Meiryo UI" panose="020B0604030504040204" pitchFamily="50" charset="-128"/>
              </a:rPr>
              <a:t>590</a:t>
            </a:r>
            <a:r>
              <a:rPr lang="ja-JP" altLang="en-US" sz="900" dirty="0">
                <a:latin typeface="Meiryo UI" panose="020B0604030504040204" pitchFamily="50" charset="-128"/>
                <a:ea typeface="Meiryo UI" panose="020B0604030504040204" pitchFamily="50" charset="-128"/>
              </a:rPr>
              <a:t>万円未満程度の世帯の支給限度額と同じ</a:t>
            </a:r>
            <a:endParaRPr lang="en-US" altLang="ja-JP" sz="900" dirty="0">
              <a:latin typeface="Meiryo UI" panose="020B0604030504040204" pitchFamily="50" charset="-128"/>
              <a:ea typeface="Meiryo UI" panose="020B0604030504040204" pitchFamily="50" charset="-128"/>
            </a:endParaRPr>
          </a:p>
          <a:p>
            <a:pPr algn="just" defTabSz="492570" eaLnBrk="1" hangingPunct="1">
              <a:lnSpc>
                <a:spcPts val="1511"/>
              </a:lnSpc>
              <a:defRPr/>
            </a:pPr>
            <a:r>
              <a:rPr lang="ja-JP" altLang="en-US" sz="900" dirty="0">
                <a:latin typeface="Meiryo UI" panose="020B0604030504040204" pitchFamily="50" charset="-128"/>
                <a:ea typeface="Meiryo UI" panose="020B0604030504040204" pitchFamily="50" charset="-128"/>
              </a:rPr>
              <a:t>　</a:t>
            </a: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公立高校などの場合で、現在すでに支給限度額を受給している（授業料に相当する額を受給している）方の場合は、支給額が変更とならないため、申請は不要です</a:t>
            </a:r>
            <a:endParaRPr lang="en-US" altLang="ja-JP" sz="900" dirty="0">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8CA99216-A6A7-680D-ABED-972FC8FA177A}"/>
              </a:ext>
            </a:extLst>
          </p:cNvPr>
          <p:cNvSpPr txBox="1"/>
          <p:nvPr/>
        </p:nvSpPr>
        <p:spPr>
          <a:xfrm>
            <a:off x="8445076" y="2714976"/>
            <a:ext cx="1654035" cy="307777"/>
          </a:xfrm>
          <a:prstGeom prst="rect">
            <a:avLst/>
          </a:prstGeom>
          <a:noFill/>
          <a:ln w="38100">
            <a:noFill/>
          </a:ln>
        </p:spPr>
        <p:txBody>
          <a:bodyPr wrap="square" rtlCol="0">
            <a:spAutoFit/>
          </a:bodyPr>
          <a:lstStyle/>
          <a:p>
            <a:pPr algn="ctr"/>
            <a:r>
              <a:rPr kumimoji="1" lang="ja-JP" altLang="en-US" sz="1400" u="sng" dirty="0">
                <a:solidFill>
                  <a:srgbClr val="FF0000"/>
                </a:solidFill>
                <a:latin typeface="Meiryo UI" panose="020B0604030504040204" pitchFamily="50" charset="-128"/>
                <a:ea typeface="Meiryo UI" panose="020B0604030504040204" pitchFamily="50" charset="-128"/>
              </a:rPr>
              <a:t>要件の詳細は裏面</a:t>
            </a:r>
          </a:p>
        </p:txBody>
      </p:sp>
      <p:pic>
        <p:nvPicPr>
          <p:cNvPr id="21" name="図 20">
            <a:extLst>
              <a:ext uri="{FF2B5EF4-FFF2-40B4-BE49-F238E27FC236}">
                <a16:creationId xmlns:a16="http://schemas.microsoft.com/office/drawing/2014/main" id="{05A75238-3B66-E18B-9541-8B6FAC870F13}"/>
              </a:ext>
            </a:extLst>
          </p:cNvPr>
          <p:cNvPicPr>
            <a:picLocks noChangeAspect="1"/>
          </p:cNvPicPr>
          <p:nvPr/>
        </p:nvPicPr>
        <p:blipFill>
          <a:blip r:embed="rId4"/>
          <a:stretch>
            <a:fillRect/>
          </a:stretch>
        </p:blipFill>
        <p:spPr>
          <a:xfrm flipH="1">
            <a:off x="8138620" y="2682819"/>
            <a:ext cx="427714" cy="372091"/>
          </a:xfrm>
          <a:prstGeom prst="rect">
            <a:avLst/>
          </a:prstGeom>
        </p:spPr>
      </p:pic>
      <p:sp>
        <p:nvSpPr>
          <p:cNvPr id="29" name="テキスト ボックス 28">
            <a:extLst>
              <a:ext uri="{FF2B5EF4-FFF2-40B4-BE49-F238E27FC236}">
                <a16:creationId xmlns:a16="http://schemas.microsoft.com/office/drawing/2014/main" id="{EE12C01A-E5C0-FE97-C21C-C99984EC4856}"/>
              </a:ext>
            </a:extLst>
          </p:cNvPr>
          <p:cNvSpPr txBox="1"/>
          <p:nvPr/>
        </p:nvSpPr>
        <p:spPr>
          <a:xfrm>
            <a:off x="5189287" y="7136870"/>
            <a:ext cx="5343402" cy="307777"/>
          </a:xfrm>
          <a:prstGeom prst="rect">
            <a:avLst/>
          </a:prstGeom>
          <a:noFill/>
        </p:spPr>
        <p:txBody>
          <a:bodyPr wrap="square" rtlCol="0">
            <a:spAutoFit/>
          </a:bodyPr>
          <a:lstStyle/>
          <a:p>
            <a:pPr marL="182563" indent="-182563"/>
            <a:r>
              <a:rPr kumimoji="1" lang="ja-JP" altLang="en-US" sz="1400" dirty="0">
                <a:latin typeface="Meiryo UI" panose="020B0604030504040204" pitchFamily="50" charset="-128"/>
                <a:ea typeface="Meiryo UI" panose="020B0604030504040204" pitchFamily="50" charset="-128"/>
              </a:rPr>
              <a:t>申請方法の詳細は、学校または都道府県にお問合せください。</a:t>
            </a:r>
          </a:p>
        </p:txBody>
      </p:sp>
      <p:sp>
        <p:nvSpPr>
          <p:cNvPr id="40" name="テキスト ボックス 39">
            <a:extLst>
              <a:ext uri="{FF2B5EF4-FFF2-40B4-BE49-F238E27FC236}">
                <a16:creationId xmlns:a16="http://schemas.microsoft.com/office/drawing/2014/main" id="{91F11C88-702E-13C3-B43C-F9A96C342CF1}"/>
              </a:ext>
            </a:extLst>
          </p:cNvPr>
          <p:cNvSpPr txBox="1"/>
          <p:nvPr/>
        </p:nvSpPr>
        <p:spPr>
          <a:xfrm>
            <a:off x="432752" y="6310441"/>
            <a:ext cx="2747769" cy="923330"/>
          </a:xfrm>
          <a:prstGeom prst="rect">
            <a:avLst/>
          </a:prstGeom>
          <a:noFill/>
        </p:spPr>
        <p:txBody>
          <a:bodyPr wrap="square" lIns="36000" rIns="36000" rtlCol="0">
            <a:noAutofit/>
          </a:bodyPr>
          <a:lstStyle/>
          <a:p>
            <a:r>
              <a:rPr lang="ja-JP" altLang="en-US" sz="900" dirty="0">
                <a:latin typeface="Meiryo UI" panose="020B0604030504040204" pitchFamily="50" charset="-128"/>
                <a:ea typeface="Meiryo UI" panose="020B0604030504040204" pitchFamily="50" charset="-128"/>
              </a:rPr>
              <a:t>倒産により解雇されるなど、家計急変事由に該当すること</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となった場合、</a:t>
            </a:r>
            <a:r>
              <a:rPr lang="ja-JP" altLang="en-US" sz="900" b="1" u="sng" dirty="0">
                <a:solidFill>
                  <a:srgbClr val="FF0000"/>
                </a:solidFill>
                <a:latin typeface="Meiryo UI" panose="020B0604030504040204" pitchFamily="50" charset="-128"/>
                <a:ea typeface="Meiryo UI" panose="020B0604030504040204" pitchFamily="50" charset="-128"/>
              </a:rPr>
              <a:t>速やかに</a:t>
            </a:r>
            <a:r>
              <a:rPr lang="ja-JP" altLang="en-US" sz="900" u="sng" dirty="0">
                <a:latin typeface="Meiryo UI" panose="020B0604030504040204" pitchFamily="50" charset="-128"/>
                <a:ea typeface="Meiryo UI" panose="020B0604030504040204" pitchFamily="50" charset="-128"/>
              </a:rPr>
              <a:t>学校に申請することができます</a:t>
            </a:r>
            <a:r>
              <a:rPr lang="ja-JP" altLang="en-US" sz="900" dirty="0">
                <a:latin typeface="Meiryo UI" panose="020B0604030504040204" pitchFamily="50" charset="-128"/>
                <a:ea typeface="Meiryo UI" panose="020B0604030504040204" pitchFamily="50" charset="-128"/>
              </a:rPr>
              <a:t>。</a:t>
            </a:r>
            <a:endParaRPr lang="en-US" altLang="ja-JP" sz="900" dirty="0">
              <a:latin typeface="Meiryo UI" panose="020B0604030504040204" pitchFamily="50" charset="-128"/>
              <a:ea typeface="Meiryo UI" panose="020B0604030504040204" pitchFamily="50" charset="-128"/>
            </a:endParaRPr>
          </a:p>
          <a:p>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〇対象となる家計急変事由に該当することを証明する書類</a:t>
            </a:r>
          </a:p>
          <a:p>
            <a:r>
              <a:rPr lang="ja-JP" altLang="en-US" sz="900" dirty="0">
                <a:latin typeface="Meiryo UI" panose="020B0604030504040204" pitchFamily="50" charset="-128"/>
                <a:ea typeface="Meiryo UI" panose="020B0604030504040204" pitchFamily="50" charset="-128"/>
              </a:rPr>
              <a:t>〇家計急変事由発生後の収入状況がわかる書類</a:t>
            </a:r>
          </a:p>
          <a:p>
            <a:r>
              <a:rPr lang="ja-JP" altLang="en-US" sz="900" dirty="0">
                <a:latin typeface="Meiryo UI" panose="020B0604030504040204" pitchFamily="50" charset="-128"/>
                <a:ea typeface="Meiryo UI" panose="020B0604030504040204" pitchFamily="50" charset="-128"/>
              </a:rPr>
              <a:t>を提出してください。（申請後の提出でも可）</a:t>
            </a:r>
          </a:p>
          <a:p>
            <a:endParaRPr lang="en-US" altLang="ja-JP" sz="900" dirty="0">
              <a:latin typeface="Meiryo UI" panose="020B0604030504040204" pitchFamily="50" charset="-128"/>
              <a:ea typeface="Meiryo UI" panose="020B0604030504040204" pitchFamily="50" charset="-128"/>
            </a:endParaRPr>
          </a:p>
        </p:txBody>
      </p:sp>
      <p:pic>
        <p:nvPicPr>
          <p:cNvPr id="43" name="図 42">
            <a:extLst>
              <a:ext uri="{FF2B5EF4-FFF2-40B4-BE49-F238E27FC236}">
                <a16:creationId xmlns:a16="http://schemas.microsoft.com/office/drawing/2014/main" id="{4E26D659-2958-7648-4F88-9314D050FFEC}"/>
              </a:ext>
            </a:extLst>
          </p:cNvPr>
          <p:cNvPicPr>
            <a:picLocks noChangeAspect="1"/>
          </p:cNvPicPr>
          <p:nvPr/>
        </p:nvPicPr>
        <p:blipFill>
          <a:blip r:embed="rId4"/>
          <a:stretch>
            <a:fillRect/>
          </a:stretch>
        </p:blipFill>
        <p:spPr>
          <a:xfrm flipH="1">
            <a:off x="4748367" y="7069886"/>
            <a:ext cx="418260" cy="363866"/>
          </a:xfrm>
          <a:prstGeom prst="rect">
            <a:avLst/>
          </a:prstGeom>
        </p:spPr>
      </p:pic>
      <p:sp>
        <p:nvSpPr>
          <p:cNvPr id="10" name="四角形: メモ 9">
            <a:extLst>
              <a:ext uri="{FF2B5EF4-FFF2-40B4-BE49-F238E27FC236}">
                <a16:creationId xmlns:a16="http://schemas.microsoft.com/office/drawing/2014/main" id="{355F0020-B81E-B4B8-2F7B-B243DFABBC91}"/>
              </a:ext>
            </a:extLst>
          </p:cNvPr>
          <p:cNvSpPr/>
          <p:nvPr/>
        </p:nvSpPr>
        <p:spPr>
          <a:xfrm>
            <a:off x="2062517" y="4463874"/>
            <a:ext cx="369333" cy="531494"/>
          </a:xfrm>
          <a:prstGeom prst="foldedCorner">
            <a:avLst/>
          </a:prstGeom>
          <a:ln>
            <a:solidFill>
              <a:schemeClr val="bg1">
                <a:lumMod val="65000"/>
              </a:schemeClr>
            </a:solidFill>
          </a:ln>
          <a:effectLst/>
        </p:spPr>
        <p:style>
          <a:lnRef idx="2">
            <a:schemeClr val="dk1"/>
          </a:lnRef>
          <a:fillRef idx="1">
            <a:schemeClr val="lt1"/>
          </a:fillRef>
          <a:effectRef idx="0">
            <a:schemeClr val="dk1"/>
          </a:effectRef>
          <a:fontRef idx="minor">
            <a:schemeClr val="dk1"/>
          </a:fontRef>
        </p:style>
        <p:txBody>
          <a:bodyPr vert="eaVert" rtlCol="0" anchor="ctr"/>
          <a:lstStyle/>
          <a:p>
            <a:pPr algn="ctr"/>
            <a:r>
              <a:rPr kumimoji="1" lang="ja-JP" altLang="en-US" sz="800" dirty="0">
                <a:solidFill>
                  <a:schemeClr val="bg1">
                    <a:lumMod val="65000"/>
                  </a:schemeClr>
                </a:solidFill>
                <a:latin typeface="Meiryo UI" panose="020B0604030504040204" pitchFamily="50" charset="-128"/>
                <a:ea typeface="Meiryo UI" panose="020B0604030504040204" pitchFamily="50" charset="-128"/>
              </a:rPr>
              <a:t>申請書</a:t>
            </a:r>
          </a:p>
        </p:txBody>
      </p:sp>
      <p:sp>
        <p:nvSpPr>
          <p:cNvPr id="12" name="四角形: メモ 11">
            <a:extLst>
              <a:ext uri="{FF2B5EF4-FFF2-40B4-BE49-F238E27FC236}">
                <a16:creationId xmlns:a16="http://schemas.microsoft.com/office/drawing/2014/main" id="{3E1C04CA-3F64-05FE-A258-220282F5DF62}"/>
              </a:ext>
            </a:extLst>
          </p:cNvPr>
          <p:cNvSpPr/>
          <p:nvPr/>
        </p:nvSpPr>
        <p:spPr>
          <a:xfrm>
            <a:off x="2062517" y="5070162"/>
            <a:ext cx="369333" cy="531494"/>
          </a:xfrm>
          <a:prstGeom prst="foldedCorner">
            <a:avLst/>
          </a:prstGeom>
          <a:ln>
            <a:solidFill>
              <a:schemeClr val="bg1">
                <a:lumMod val="65000"/>
              </a:schemeClr>
            </a:solidFill>
          </a:ln>
          <a:effectLst/>
        </p:spPr>
        <p:style>
          <a:lnRef idx="2">
            <a:schemeClr val="dk1"/>
          </a:lnRef>
          <a:fillRef idx="1">
            <a:schemeClr val="lt1"/>
          </a:fillRef>
          <a:effectRef idx="0">
            <a:schemeClr val="dk1"/>
          </a:effectRef>
          <a:fontRef idx="minor">
            <a:schemeClr val="dk1"/>
          </a:fontRef>
        </p:style>
        <p:txBody>
          <a:bodyPr vert="eaVert" rtlCol="0" anchor="ctr"/>
          <a:lstStyle/>
          <a:p>
            <a:r>
              <a:rPr lang="ja-JP" altLang="en-US" sz="700" dirty="0">
                <a:solidFill>
                  <a:schemeClr val="bg1">
                    <a:lumMod val="65000"/>
                  </a:schemeClr>
                </a:solidFill>
                <a:latin typeface="Meiryo UI" panose="020B0604030504040204" pitchFamily="50" charset="-128"/>
                <a:ea typeface="Meiryo UI" panose="020B0604030504040204" pitchFamily="50" charset="-128"/>
              </a:rPr>
              <a:t>家計急変事由証明書類</a:t>
            </a:r>
            <a:endParaRPr kumimoji="1" lang="ja-JP" altLang="en-US" sz="700" dirty="0">
              <a:solidFill>
                <a:schemeClr val="bg1">
                  <a:lumMod val="65000"/>
                </a:schemeClr>
              </a:solidFill>
              <a:latin typeface="Meiryo UI" panose="020B0604030504040204" pitchFamily="50" charset="-128"/>
              <a:ea typeface="Meiryo UI" panose="020B0604030504040204" pitchFamily="50" charset="-128"/>
            </a:endParaRPr>
          </a:p>
        </p:txBody>
      </p:sp>
      <p:sp>
        <p:nvSpPr>
          <p:cNvPr id="13" name="四角形: メモ 12">
            <a:extLst>
              <a:ext uri="{FF2B5EF4-FFF2-40B4-BE49-F238E27FC236}">
                <a16:creationId xmlns:a16="http://schemas.microsoft.com/office/drawing/2014/main" id="{FA4344E8-27FD-0884-AB6E-FA2FDA01EAB2}"/>
              </a:ext>
            </a:extLst>
          </p:cNvPr>
          <p:cNvSpPr/>
          <p:nvPr/>
        </p:nvSpPr>
        <p:spPr>
          <a:xfrm>
            <a:off x="2062517" y="5676448"/>
            <a:ext cx="369333" cy="531494"/>
          </a:xfrm>
          <a:prstGeom prst="foldedCorner">
            <a:avLst/>
          </a:prstGeom>
          <a:ln>
            <a:solidFill>
              <a:schemeClr val="bg1">
                <a:lumMod val="65000"/>
              </a:schemeClr>
            </a:solidFill>
          </a:ln>
          <a:effectLst/>
        </p:spPr>
        <p:style>
          <a:lnRef idx="2">
            <a:schemeClr val="dk1"/>
          </a:lnRef>
          <a:fillRef idx="1">
            <a:schemeClr val="lt1"/>
          </a:fillRef>
          <a:effectRef idx="0">
            <a:schemeClr val="dk1"/>
          </a:effectRef>
          <a:fontRef idx="minor">
            <a:schemeClr val="dk1"/>
          </a:fontRef>
        </p:style>
        <p:txBody>
          <a:bodyPr vert="eaVert" rtlCol="0" anchor="ctr"/>
          <a:lstStyle/>
          <a:p>
            <a:r>
              <a:rPr lang="ja-JP" altLang="en-US" sz="700" dirty="0">
                <a:solidFill>
                  <a:schemeClr val="bg1">
                    <a:lumMod val="65000"/>
                  </a:schemeClr>
                </a:solidFill>
                <a:latin typeface="Meiryo UI" panose="020B0604030504040204" pitchFamily="50" charset="-128"/>
                <a:ea typeface="Meiryo UI" panose="020B0604030504040204" pitchFamily="50" charset="-128"/>
              </a:rPr>
              <a:t>収入証明書類</a:t>
            </a:r>
            <a:endParaRPr kumimoji="1" lang="ja-JP" altLang="en-US" sz="700" dirty="0">
              <a:solidFill>
                <a:schemeClr val="bg1">
                  <a:lumMod val="65000"/>
                </a:schemeClr>
              </a:solidFill>
              <a:latin typeface="Meiryo UI" panose="020B0604030504040204" pitchFamily="50" charset="-128"/>
              <a:ea typeface="Meiryo UI" panose="020B0604030504040204" pitchFamily="50" charset="-128"/>
            </a:endParaRPr>
          </a:p>
        </p:txBody>
      </p:sp>
      <p:sp>
        <p:nvSpPr>
          <p:cNvPr id="14" name="四角形: メモ 13">
            <a:extLst>
              <a:ext uri="{FF2B5EF4-FFF2-40B4-BE49-F238E27FC236}">
                <a16:creationId xmlns:a16="http://schemas.microsoft.com/office/drawing/2014/main" id="{9D980537-8F8A-F668-15DE-9F90BC693B8E}"/>
              </a:ext>
            </a:extLst>
          </p:cNvPr>
          <p:cNvSpPr/>
          <p:nvPr/>
        </p:nvSpPr>
        <p:spPr>
          <a:xfrm>
            <a:off x="7287536" y="5060220"/>
            <a:ext cx="369333" cy="531494"/>
          </a:xfrm>
          <a:prstGeom prst="foldedCorner">
            <a:avLst/>
          </a:prstGeom>
          <a:ln>
            <a:solidFill>
              <a:schemeClr val="bg1">
                <a:lumMod val="65000"/>
              </a:schemeClr>
            </a:solidFill>
          </a:ln>
          <a:effectLst/>
        </p:spPr>
        <p:style>
          <a:lnRef idx="2">
            <a:schemeClr val="dk1"/>
          </a:lnRef>
          <a:fillRef idx="1">
            <a:schemeClr val="lt1"/>
          </a:fillRef>
          <a:effectRef idx="0">
            <a:schemeClr val="dk1"/>
          </a:effectRef>
          <a:fontRef idx="minor">
            <a:schemeClr val="dk1"/>
          </a:fontRef>
        </p:style>
        <p:txBody>
          <a:bodyPr vert="eaVert" lIns="72000" tIns="72000" rIns="72000" bIns="0" rtlCol="0" anchor="ctr"/>
          <a:lstStyle/>
          <a:p>
            <a:r>
              <a:rPr lang="ja-JP" altLang="en-US" sz="700" dirty="0">
                <a:solidFill>
                  <a:schemeClr val="bg1">
                    <a:lumMod val="65000"/>
                  </a:schemeClr>
                </a:solidFill>
                <a:latin typeface="Meiryo UI" panose="020B0604030504040204" pitchFamily="50" charset="-128"/>
                <a:ea typeface="Meiryo UI" panose="020B0604030504040204" pitchFamily="50" charset="-128"/>
              </a:rPr>
              <a:t>収入状況届出</a:t>
            </a:r>
            <a:endParaRPr kumimoji="1" lang="ja-JP" altLang="en-US" sz="700" dirty="0">
              <a:solidFill>
                <a:schemeClr val="bg1">
                  <a:lumMod val="65000"/>
                </a:schemeClr>
              </a:solidFill>
              <a:latin typeface="Meiryo UI" panose="020B0604030504040204" pitchFamily="50" charset="-128"/>
              <a:ea typeface="Meiryo UI" panose="020B0604030504040204" pitchFamily="50" charset="-128"/>
            </a:endParaRPr>
          </a:p>
        </p:txBody>
      </p:sp>
      <p:sp>
        <p:nvSpPr>
          <p:cNvPr id="15" name="四角形: メモ 14">
            <a:extLst>
              <a:ext uri="{FF2B5EF4-FFF2-40B4-BE49-F238E27FC236}">
                <a16:creationId xmlns:a16="http://schemas.microsoft.com/office/drawing/2014/main" id="{F06FD074-A181-7EE4-71BD-D65E07D7B2CE}"/>
              </a:ext>
            </a:extLst>
          </p:cNvPr>
          <p:cNvSpPr/>
          <p:nvPr/>
        </p:nvSpPr>
        <p:spPr>
          <a:xfrm>
            <a:off x="7287535" y="5677541"/>
            <a:ext cx="369333" cy="531494"/>
          </a:xfrm>
          <a:prstGeom prst="foldedCorner">
            <a:avLst/>
          </a:prstGeom>
          <a:ln>
            <a:solidFill>
              <a:schemeClr val="bg1">
                <a:lumMod val="65000"/>
              </a:schemeClr>
            </a:solidFill>
          </a:ln>
          <a:effectLst/>
        </p:spPr>
        <p:style>
          <a:lnRef idx="2">
            <a:schemeClr val="dk1"/>
          </a:lnRef>
          <a:fillRef idx="1">
            <a:schemeClr val="lt1"/>
          </a:fillRef>
          <a:effectRef idx="0">
            <a:schemeClr val="dk1"/>
          </a:effectRef>
          <a:fontRef idx="minor">
            <a:schemeClr val="dk1"/>
          </a:fontRef>
        </p:style>
        <p:txBody>
          <a:bodyPr vert="eaVert" rtlCol="0" anchor="ctr"/>
          <a:lstStyle/>
          <a:p>
            <a:r>
              <a:rPr lang="ja-JP" altLang="en-US" sz="700" dirty="0">
                <a:solidFill>
                  <a:schemeClr val="bg1">
                    <a:lumMod val="65000"/>
                  </a:schemeClr>
                </a:solidFill>
                <a:latin typeface="Meiryo UI" panose="020B0604030504040204" pitchFamily="50" charset="-128"/>
                <a:ea typeface="Meiryo UI" panose="020B0604030504040204" pitchFamily="50" charset="-128"/>
              </a:rPr>
              <a:t>収入証明書類</a:t>
            </a:r>
            <a:endParaRPr kumimoji="1" lang="ja-JP" altLang="en-US" sz="700" dirty="0">
              <a:solidFill>
                <a:schemeClr val="bg1">
                  <a:lumMod val="65000"/>
                </a:schemeClr>
              </a:solidFill>
              <a:latin typeface="Meiryo UI" panose="020B0604030504040204" pitchFamily="50" charset="-128"/>
              <a:ea typeface="Meiryo UI" panose="020B0604030504040204" pitchFamily="50" charset="-128"/>
            </a:endParaRPr>
          </a:p>
        </p:txBody>
      </p:sp>
      <p:sp>
        <p:nvSpPr>
          <p:cNvPr id="6" name="コンテンツ プレースホルダ 2">
            <a:extLst>
              <a:ext uri="{FF2B5EF4-FFF2-40B4-BE49-F238E27FC236}">
                <a16:creationId xmlns:a16="http://schemas.microsoft.com/office/drawing/2014/main" id="{D091B162-194F-08A0-D968-522EC0B27E49}"/>
              </a:ext>
            </a:extLst>
          </p:cNvPr>
          <p:cNvSpPr txBox="1">
            <a:spLocks/>
          </p:cNvSpPr>
          <p:nvPr/>
        </p:nvSpPr>
        <p:spPr bwMode="auto">
          <a:xfrm>
            <a:off x="7930907" y="166040"/>
            <a:ext cx="1727725" cy="15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kumimoji="1">
                <a:solidFill>
                  <a:schemeClr val="tx1"/>
                </a:solidFill>
                <a:latin typeface="Arial" panose="020B0604020202020204" pitchFamily="34" charset="0"/>
                <a:ea typeface="ＭＳ Ｐゴシック" panose="020B0600070205080204" pitchFamily="50" charset="-128"/>
              </a:defRPr>
            </a:lvl1pPr>
            <a:lvl2pPr marL="37931725" indent="-37474525">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4479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051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3623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195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492570" eaLnBrk="1" hangingPunct="1">
              <a:spcBef>
                <a:spcPct val="20000"/>
              </a:spcBef>
              <a:defRPr/>
            </a:pPr>
            <a:r>
              <a:rPr lang="ja-JP" altLang="en-US" sz="1100" b="1" dirty="0">
                <a:solidFill>
                  <a:schemeClr val="tx2"/>
                </a:solidFill>
                <a:latin typeface="Meiryo UI" panose="020B0604030504040204" pitchFamily="50" charset="-128"/>
                <a:ea typeface="Meiryo UI" panose="020B0604030504040204" pitchFamily="50" charset="-128"/>
              </a:rPr>
              <a:t>高等学校等就学支援金　</a:t>
            </a:r>
            <a:endParaRPr lang="ja-JP" altLang="en-US" sz="2400" b="1" dirty="0">
              <a:solidFill>
                <a:schemeClr val="tx2"/>
              </a:solidFill>
              <a:latin typeface="Meiryo UI" panose="020B0604030504040204" pitchFamily="50" charset="-128"/>
              <a:ea typeface="Meiryo UI" panose="020B0604030504040204" pitchFamily="50" charset="-128"/>
            </a:endParaRPr>
          </a:p>
        </p:txBody>
      </p:sp>
      <p:sp>
        <p:nvSpPr>
          <p:cNvPr id="57" name="テキスト ボックス 56">
            <a:extLst>
              <a:ext uri="{FF2B5EF4-FFF2-40B4-BE49-F238E27FC236}">
                <a16:creationId xmlns:a16="http://schemas.microsoft.com/office/drawing/2014/main" id="{EB0DE899-7118-89C9-34B2-5958617FE221}"/>
              </a:ext>
            </a:extLst>
          </p:cNvPr>
          <p:cNvSpPr txBox="1"/>
          <p:nvPr/>
        </p:nvSpPr>
        <p:spPr>
          <a:xfrm>
            <a:off x="3778888" y="6287346"/>
            <a:ext cx="1144487" cy="504111"/>
          </a:xfrm>
          <a:prstGeom prst="rect">
            <a:avLst/>
          </a:prstGeom>
          <a:noFill/>
        </p:spPr>
        <p:txBody>
          <a:bodyPr wrap="square" lIns="36000" rIns="36000" rtlCol="0">
            <a:noAutofit/>
          </a:bodyPr>
          <a:lstStyle/>
          <a:p>
            <a:r>
              <a:rPr lang="ja-JP" altLang="en-US" sz="900" dirty="0">
                <a:latin typeface="Meiryo UI" panose="020B0604030504040204" pitchFamily="50" charset="-128"/>
                <a:ea typeface="Meiryo UI" panose="020B0604030504040204" pitchFamily="50" charset="-128"/>
              </a:rPr>
              <a:t>申請月あるいは翌月分から支給されます。</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（学校の代理受領）</a:t>
            </a:r>
            <a:endParaRPr lang="en-US" altLang="ja-JP" sz="900" dirty="0">
              <a:latin typeface="Meiryo UI" panose="020B0604030504040204" pitchFamily="50" charset="-128"/>
              <a:ea typeface="Meiryo UI" panose="020B0604030504040204" pitchFamily="50" charset="-128"/>
            </a:endParaRPr>
          </a:p>
        </p:txBody>
      </p:sp>
      <p:sp>
        <p:nvSpPr>
          <p:cNvPr id="59" name="テキスト ボックス 58">
            <a:extLst>
              <a:ext uri="{FF2B5EF4-FFF2-40B4-BE49-F238E27FC236}">
                <a16:creationId xmlns:a16="http://schemas.microsoft.com/office/drawing/2014/main" id="{58B55615-5D09-D89B-7D05-5C724AA3591D}"/>
              </a:ext>
            </a:extLst>
          </p:cNvPr>
          <p:cNvSpPr txBox="1"/>
          <p:nvPr/>
        </p:nvSpPr>
        <p:spPr>
          <a:xfrm>
            <a:off x="6649130" y="6310441"/>
            <a:ext cx="1468505" cy="801064"/>
          </a:xfrm>
          <a:prstGeom prst="rect">
            <a:avLst/>
          </a:prstGeom>
          <a:noFill/>
        </p:spPr>
        <p:txBody>
          <a:bodyPr wrap="square" lIns="36000" rIns="36000" rtlCol="0">
            <a:noAutofit/>
          </a:bodyPr>
          <a:lstStyle/>
          <a:p>
            <a:r>
              <a:rPr lang="ja-JP" altLang="en-US" sz="900" dirty="0">
                <a:latin typeface="Meiryo UI" panose="020B0604030504040204" pitchFamily="50" charset="-128"/>
                <a:ea typeface="Meiryo UI" panose="020B0604030504040204" pitchFamily="50" charset="-128"/>
              </a:rPr>
              <a:t>収入状況届出とともに、現在の収入状況がわかる書類として直近約６か月分を提出してください。</a:t>
            </a:r>
            <a:endParaRPr lang="en-US" altLang="ja-JP" sz="900" dirty="0">
              <a:latin typeface="Meiryo UI" panose="020B0604030504040204" pitchFamily="50" charset="-128"/>
              <a:ea typeface="Meiryo UI" panose="020B0604030504040204" pitchFamily="50" charset="-128"/>
            </a:endParaRPr>
          </a:p>
        </p:txBody>
      </p:sp>
      <p:sp>
        <p:nvSpPr>
          <p:cNvPr id="14336" name="二等辺三角形 14335">
            <a:extLst>
              <a:ext uri="{FF2B5EF4-FFF2-40B4-BE49-F238E27FC236}">
                <a16:creationId xmlns:a16="http://schemas.microsoft.com/office/drawing/2014/main" id="{1256A1B4-29AF-67F8-6A7A-B6E6C05CF301}"/>
              </a:ext>
            </a:extLst>
          </p:cNvPr>
          <p:cNvSpPr/>
          <p:nvPr/>
        </p:nvSpPr>
        <p:spPr>
          <a:xfrm rot="5400000">
            <a:off x="820684" y="5111945"/>
            <a:ext cx="843804" cy="203931"/>
          </a:xfrm>
          <a:prstGeom prst="triangle">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337" name="テキスト ボックス 14336">
            <a:extLst>
              <a:ext uri="{FF2B5EF4-FFF2-40B4-BE49-F238E27FC236}">
                <a16:creationId xmlns:a16="http://schemas.microsoft.com/office/drawing/2014/main" id="{2BF955E3-E5DE-C118-F746-D683244AC3CB}"/>
              </a:ext>
            </a:extLst>
          </p:cNvPr>
          <p:cNvSpPr txBox="1"/>
          <p:nvPr/>
        </p:nvSpPr>
        <p:spPr>
          <a:xfrm>
            <a:off x="1155368" y="3952598"/>
            <a:ext cx="1109832" cy="279448"/>
          </a:xfrm>
          <a:prstGeom prst="rect">
            <a:avLst/>
          </a:prstGeom>
          <a:noFill/>
        </p:spPr>
        <p:txBody>
          <a:bodyPr wrap="square" lIns="36000" rIns="36000" rtlCol="0">
            <a:noAutofit/>
          </a:bodyPr>
          <a:lstStyle/>
          <a:p>
            <a:pPr algn="ctr"/>
            <a:r>
              <a:rPr lang="ja-JP" altLang="en-US" sz="1200" b="1" dirty="0">
                <a:solidFill>
                  <a:schemeClr val="accent5">
                    <a:lumMod val="50000"/>
                  </a:schemeClr>
                </a:solidFill>
                <a:latin typeface="Meiryo UI" panose="020B0604030504040204" pitchFamily="50" charset="-128"/>
                <a:ea typeface="Meiryo UI" panose="020B0604030504040204" pitchFamily="50" charset="-128"/>
              </a:rPr>
              <a:t>随時受付</a:t>
            </a:r>
            <a:endParaRPr lang="en-US" altLang="ja-JP" sz="1200" b="1" dirty="0">
              <a:solidFill>
                <a:schemeClr val="accent5">
                  <a:lumMod val="50000"/>
                </a:schemeClr>
              </a:solidFill>
              <a:latin typeface="Meiryo UI" panose="020B0604030504040204" pitchFamily="50" charset="-128"/>
              <a:ea typeface="Meiryo UI" panose="020B0604030504040204" pitchFamily="50" charset="-128"/>
            </a:endParaRPr>
          </a:p>
        </p:txBody>
      </p:sp>
      <p:sp>
        <p:nvSpPr>
          <p:cNvPr id="14339" name="二等辺三角形 14338">
            <a:extLst>
              <a:ext uri="{FF2B5EF4-FFF2-40B4-BE49-F238E27FC236}">
                <a16:creationId xmlns:a16="http://schemas.microsoft.com/office/drawing/2014/main" id="{C57EF743-5E94-92F1-DED6-FEEE336AFB08}"/>
              </a:ext>
            </a:extLst>
          </p:cNvPr>
          <p:cNvSpPr/>
          <p:nvPr/>
        </p:nvSpPr>
        <p:spPr>
          <a:xfrm rot="5400000">
            <a:off x="2348849" y="5111946"/>
            <a:ext cx="843804" cy="203931"/>
          </a:xfrm>
          <a:prstGeom prst="triangle">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340" name="二等辺三角形 14339">
            <a:extLst>
              <a:ext uri="{FF2B5EF4-FFF2-40B4-BE49-F238E27FC236}">
                <a16:creationId xmlns:a16="http://schemas.microsoft.com/office/drawing/2014/main" id="{E29DD36A-188B-A2E7-5733-023C738F5517}"/>
              </a:ext>
            </a:extLst>
          </p:cNvPr>
          <p:cNvSpPr/>
          <p:nvPr/>
        </p:nvSpPr>
        <p:spPr>
          <a:xfrm rot="5400000">
            <a:off x="3631876" y="5111945"/>
            <a:ext cx="843804" cy="203931"/>
          </a:xfrm>
          <a:prstGeom prst="triangle">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341" name="二等辺三角形 14340">
            <a:extLst>
              <a:ext uri="{FF2B5EF4-FFF2-40B4-BE49-F238E27FC236}">
                <a16:creationId xmlns:a16="http://schemas.microsoft.com/office/drawing/2014/main" id="{B06EC3AE-56ED-7909-EDB5-FEEBBFC3CC0B}"/>
              </a:ext>
            </a:extLst>
          </p:cNvPr>
          <p:cNvSpPr/>
          <p:nvPr/>
        </p:nvSpPr>
        <p:spPr>
          <a:xfrm rot="5400000">
            <a:off x="5562769" y="4408069"/>
            <a:ext cx="408897" cy="139834"/>
          </a:xfrm>
          <a:prstGeom prst="triangle">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342" name="二等辺三角形 14341">
            <a:extLst>
              <a:ext uri="{FF2B5EF4-FFF2-40B4-BE49-F238E27FC236}">
                <a16:creationId xmlns:a16="http://schemas.microsoft.com/office/drawing/2014/main" id="{0518D9DC-FA09-1D0F-CD13-2BD467C25033}"/>
              </a:ext>
            </a:extLst>
          </p:cNvPr>
          <p:cNvSpPr/>
          <p:nvPr/>
        </p:nvSpPr>
        <p:spPr>
          <a:xfrm rot="5400000">
            <a:off x="7555095" y="5111945"/>
            <a:ext cx="843804" cy="203931"/>
          </a:xfrm>
          <a:prstGeom prst="triangle">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343" name="二等辺三角形 14342">
            <a:extLst>
              <a:ext uri="{FF2B5EF4-FFF2-40B4-BE49-F238E27FC236}">
                <a16:creationId xmlns:a16="http://schemas.microsoft.com/office/drawing/2014/main" id="{6E726462-F1D1-27DB-7A6C-29E9FAAA99FB}"/>
              </a:ext>
            </a:extLst>
          </p:cNvPr>
          <p:cNvSpPr/>
          <p:nvPr/>
        </p:nvSpPr>
        <p:spPr>
          <a:xfrm rot="5400000">
            <a:off x="8961868" y="5111945"/>
            <a:ext cx="843804" cy="203931"/>
          </a:xfrm>
          <a:prstGeom prst="triangle">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344" name="テキスト ボックス 14343">
            <a:extLst>
              <a:ext uri="{FF2B5EF4-FFF2-40B4-BE49-F238E27FC236}">
                <a16:creationId xmlns:a16="http://schemas.microsoft.com/office/drawing/2014/main" id="{7E3E24AE-AE21-BD3F-A80F-7E23AB9B9EA0}"/>
              </a:ext>
            </a:extLst>
          </p:cNvPr>
          <p:cNvSpPr txBox="1"/>
          <p:nvPr/>
        </p:nvSpPr>
        <p:spPr>
          <a:xfrm>
            <a:off x="6359120" y="3933769"/>
            <a:ext cx="1109832" cy="279448"/>
          </a:xfrm>
          <a:prstGeom prst="rect">
            <a:avLst/>
          </a:prstGeom>
          <a:noFill/>
        </p:spPr>
        <p:txBody>
          <a:bodyPr wrap="square" lIns="36000" rIns="36000" rtlCol="0">
            <a:noAutofit/>
          </a:bodyPr>
          <a:lstStyle/>
          <a:p>
            <a:pPr algn="ctr"/>
            <a:r>
              <a:rPr lang="en-US" altLang="ja-JP" sz="1200" b="1" dirty="0">
                <a:solidFill>
                  <a:schemeClr val="accent5">
                    <a:lumMod val="50000"/>
                  </a:schemeClr>
                </a:solidFill>
                <a:latin typeface="Meiryo UI" panose="020B0604030504040204" pitchFamily="50" charset="-128"/>
                <a:ea typeface="Meiryo UI" panose="020B0604030504040204" pitchFamily="50" charset="-128"/>
              </a:rPr>
              <a:t>1</a:t>
            </a:r>
            <a:r>
              <a:rPr lang="ja-JP" altLang="en-US" sz="1200" b="1" dirty="0">
                <a:solidFill>
                  <a:schemeClr val="accent5">
                    <a:lumMod val="50000"/>
                  </a:schemeClr>
                </a:solidFill>
                <a:latin typeface="Meiryo UI" panose="020B0604030504040204" pitchFamily="50" charset="-128"/>
                <a:ea typeface="Meiryo UI" panose="020B0604030504040204" pitchFamily="50" charset="-128"/>
              </a:rPr>
              <a:t>月・</a:t>
            </a:r>
            <a:r>
              <a:rPr lang="en-US" altLang="ja-JP" sz="1200" b="1" dirty="0">
                <a:solidFill>
                  <a:schemeClr val="accent5">
                    <a:lumMod val="50000"/>
                  </a:schemeClr>
                </a:solidFill>
                <a:latin typeface="Meiryo UI" panose="020B0604030504040204" pitchFamily="50" charset="-128"/>
                <a:ea typeface="Meiryo UI" panose="020B0604030504040204" pitchFamily="50" charset="-128"/>
              </a:rPr>
              <a:t>7</a:t>
            </a:r>
            <a:r>
              <a:rPr lang="ja-JP" altLang="en-US" sz="1200" b="1" dirty="0">
                <a:solidFill>
                  <a:schemeClr val="accent5">
                    <a:lumMod val="50000"/>
                  </a:schemeClr>
                </a:solidFill>
                <a:latin typeface="Meiryo UI" panose="020B0604030504040204" pitchFamily="50" charset="-128"/>
                <a:ea typeface="Meiryo UI" panose="020B0604030504040204" pitchFamily="50" charset="-128"/>
              </a:rPr>
              <a:t>月</a:t>
            </a:r>
            <a:endParaRPr lang="en-US" altLang="ja-JP" sz="1200" b="1" dirty="0">
              <a:solidFill>
                <a:schemeClr val="accent5">
                  <a:lumMod val="50000"/>
                </a:schemeClr>
              </a:solidFill>
              <a:latin typeface="Meiryo UI" panose="020B0604030504040204" pitchFamily="50" charset="-128"/>
              <a:ea typeface="Meiryo UI" panose="020B0604030504040204" pitchFamily="50" charset="-128"/>
            </a:endParaRPr>
          </a:p>
        </p:txBody>
      </p:sp>
      <p:sp>
        <p:nvSpPr>
          <p:cNvPr id="27" name="テキスト ボックス 26">
            <a:extLst>
              <a:ext uri="{FF2B5EF4-FFF2-40B4-BE49-F238E27FC236}">
                <a16:creationId xmlns:a16="http://schemas.microsoft.com/office/drawing/2014/main" id="{E176FBC7-8A83-F09C-7F4C-8872559FBDF1}"/>
              </a:ext>
            </a:extLst>
          </p:cNvPr>
          <p:cNvSpPr txBox="1"/>
          <p:nvPr/>
        </p:nvSpPr>
        <p:spPr>
          <a:xfrm>
            <a:off x="8178144" y="6310441"/>
            <a:ext cx="2201702" cy="801064"/>
          </a:xfrm>
          <a:prstGeom prst="rect">
            <a:avLst/>
          </a:prstGeom>
          <a:noFill/>
        </p:spPr>
        <p:txBody>
          <a:bodyPr wrap="square" lIns="36000" rIns="36000" rtlCol="0">
            <a:noAutofit/>
          </a:bodyPr>
          <a:lstStyle/>
          <a:p>
            <a:r>
              <a:rPr lang="ja-JP" altLang="en-US" sz="900" dirty="0">
                <a:latin typeface="Meiryo UI" panose="020B0604030504040204" pitchFamily="50" charset="-128"/>
                <a:ea typeface="Meiryo UI" panose="020B0604030504040204" pitchFamily="50" charset="-128"/>
              </a:rPr>
              <a:t>収入状況が改善している場合は、家計急変支援は終了します（この場合、収入がすでに回復していた時点にさかのぼって終了）。</a:t>
            </a:r>
          </a:p>
          <a:p>
            <a:r>
              <a:rPr lang="ja-JP" altLang="en-US" sz="900" dirty="0">
                <a:latin typeface="Meiryo UI" panose="020B0604030504040204" pitchFamily="50" charset="-128"/>
                <a:ea typeface="Meiryo UI" panose="020B0604030504040204" pitchFamily="50" charset="-128"/>
              </a:rPr>
              <a:t>前年の課税所得によっては、通常の就学支援金が支給される場合もあります。</a:t>
            </a:r>
          </a:p>
          <a:p>
            <a:endParaRPr lang="ja-JP" altLang="en-US" sz="900" dirty="0">
              <a:latin typeface="Meiryo UI" panose="020B0604030504040204" pitchFamily="50" charset="-128"/>
              <a:ea typeface="Meiryo UI" panose="020B0604030504040204" pitchFamily="50" charset="-128"/>
            </a:endParaRPr>
          </a:p>
        </p:txBody>
      </p:sp>
      <p:sp>
        <p:nvSpPr>
          <p:cNvPr id="28" name="四角形: 角を丸くする 27">
            <a:extLst>
              <a:ext uri="{FF2B5EF4-FFF2-40B4-BE49-F238E27FC236}">
                <a16:creationId xmlns:a16="http://schemas.microsoft.com/office/drawing/2014/main" id="{B11BF693-2F90-C358-8BC8-007B165D5B91}"/>
              </a:ext>
            </a:extLst>
          </p:cNvPr>
          <p:cNvSpPr/>
          <p:nvPr/>
        </p:nvSpPr>
        <p:spPr>
          <a:xfrm>
            <a:off x="5483519" y="4895849"/>
            <a:ext cx="529812" cy="1300245"/>
          </a:xfrm>
          <a:prstGeom prst="roundRect">
            <a:avLst/>
          </a:prstGeom>
          <a:solidFill>
            <a:schemeClr val="bg1"/>
          </a:solidFill>
          <a:ln w="38100">
            <a:solidFill>
              <a:schemeClr val="accent5">
                <a:lumMod val="50000"/>
              </a:schemeClr>
            </a:solidFill>
          </a:ln>
        </p:spPr>
        <p:style>
          <a:lnRef idx="1">
            <a:schemeClr val="accent1"/>
          </a:lnRef>
          <a:fillRef idx="3">
            <a:schemeClr val="accent1"/>
          </a:fillRef>
          <a:effectRef idx="2">
            <a:schemeClr val="accent1"/>
          </a:effectRef>
          <a:fontRef idx="minor">
            <a:schemeClr val="lt1"/>
          </a:fontRef>
        </p:style>
        <p:txBody>
          <a:bodyPr vert="eaVert" rtlCol="0" anchor="ctr"/>
          <a:lstStyle/>
          <a:p>
            <a:pPr algn="ctr"/>
            <a:r>
              <a:rPr kumimoji="1" lang="ja-JP" altLang="en-US" sz="1400" dirty="0">
                <a:solidFill>
                  <a:schemeClr val="tx1"/>
                </a:solidFill>
                <a:latin typeface="Meiryo UI" panose="020B0604030504040204" pitchFamily="50" charset="-128"/>
                <a:ea typeface="Meiryo UI" panose="020B0604030504040204" pitchFamily="50" charset="-128"/>
              </a:rPr>
              <a:t>収入回復届出</a:t>
            </a:r>
          </a:p>
        </p:txBody>
      </p:sp>
      <p:sp>
        <p:nvSpPr>
          <p:cNvPr id="31" name="二等辺三角形 30">
            <a:extLst>
              <a:ext uri="{FF2B5EF4-FFF2-40B4-BE49-F238E27FC236}">
                <a16:creationId xmlns:a16="http://schemas.microsoft.com/office/drawing/2014/main" id="{6BB5671A-D97C-9D19-996D-B1BC2F3D0CAA}"/>
              </a:ext>
            </a:extLst>
          </p:cNvPr>
          <p:cNvSpPr/>
          <p:nvPr/>
        </p:nvSpPr>
        <p:spPr>
          <a:xfrm rot="5400000">
            <a:off x="4952759" y="5437682"/>
            <a:ext cx="408897" cy="139834"/>
          </a:xfrm>
          <a:prstGeom prst="triangle">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2" name="二等辺三角形 31">
            <a:extLst>
              <a:ext uri="{FF2B5EF4-FFF2-40B4-BE49-F238E27FC236}">
                <a16:creationId xmlns:a16="http://schemas.microsoft.com/office/drawing/2014/main" id="{982984D0-E8B5-BFBB-4258-4323B2B0D72A}"/>
              </a:ext>
            </a:extLst>
          </p:cNvPr>
          <p:cNvSpPr/>
          <p:nvPr/>
        </p:nvSpPr>
        <p:spPr>
          <a:xfrm rot="5400000">
            <a:off x="4934119" y="4398544"/>
            <a:ext cx="408897" cy="139834"/>
          </a:xfrm>
          <a:prstGeom prst="triangle">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3" name="二等辺三角形 32">
            <a:extLst>
              <a:ext uri="{FF2B5EF4-FFF2-40B4-BE49-F238E27FC236}">
                <a16:creationId xmlns:a16="http://schemas.microsoft.com/office/drawing/2014/main" id="{372A5FCF-86F4-21E7-2D0F-897FC207B450}"/>
              </a:ext>
            </a:extLst>
          </p:cNvPr>
          <p:cNvSpPr/>
          <p:nvPr/>
        </p:nvSpPr>
        <p:spPr>
          <a:xfrm rot="5400000">
            <a:off x="6115219" y="4408069"/>
            <a:ext cx="408897" cy="139834"/>
          </a:xfrm>
          <a:prstGeom prst="triangle">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4" name="テキスト ボックス 33">
            <a:extLst>
              <a:ext uri="{FF2B5EF4-FFF2-40B4-BE49-F238E27FC236}">
                <a16:creationId xmlns:a16="http://schemas.microsoft.com/office/drawing/2014/main" id="{26FF8B70-1462-613A-C066-B35E347CA563}"/>
              </a:ext>
            </a:extLst>
          </p:cNvPr>
          <p:cNvSpPr txBox="1"/>
          <p:nvPr/>
        </p:nvSpPr>
        <p:spPr>
          <a:xfrm>
            <a:off x="5012754" y="6278478"/>
            <a:ext cx="1559086" cy="767091"/>
          </a:xfrm>
          <a:prstGeom prst="rect">
            <a:avLst/>
          </a:prstGeom>
          <a:noFill/>
        </p:spPr>
        <p:txBody>
          <a:bodyPr wrap="square" lIns="36000" rIns="36000" rtlCol="0">
            <a:noAutofit/>
          </a:bodyPr>
          <a:lstStyle/>
          <a:p>
            <a:r>
              <a:rPr lang="ja-JP" altLang="en-US" sz="900" dirty="0">
                <a:latin typeface="Meiryo UI" panose="020B0604030504040204" pitchFamily="50" charset="-128"/>
                <a:ea typeface="Meiryo UI" panose="020B0604030504040204" pitchFamily="50" charset="-128"/>
              </a:rPr>
              <a:t>再就職するなど推計年収が</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約</a:t>
            </a:r>
            <a:r>
              <a:rPr lang="en-US" altLang="ja-JP" sz="900" dirty="0">
                <a:latin typeface="Meiryo UI" panose="020B0604030504040204" pitchFamily="50" charset="-128"/>
                <a:ea typeface="Meiryo UI" panose="020B0604030504040204" pitchFamily="50" charset="-128"/>
              </a:rPr>
              <a:t>590</a:t>
            </a:r>
            <a:r>
              <a:rPr lang="ja-JP" altLang="en-US" sz="900" dirty="0">
                <a:latin typeface="Meiryo UI" panose="020B0604030504040204" pitchFamily="50" charset="-128"/>
                <a:ea typeface="Meiryo UI" panose="020B0604030504040204" pitchFamily="50" charset="-128"/>
              </a:rPr>
              <a:t>万円以上相当に回復すると見込まれる状況になったら必ず届出をしてください。この場合、　家計急変支援は終了します。</a:t>
            </a:r>
            <a:endParaRPr lang="en-US" altLang="ja-JP" sz="900" dirty="0">
              <a:latin typeface="Meiryo UI" panose="020B0604030504040204" pitchFamily="50" charset="-128"/>
              <a:ea typeface="Meiryo UI" panose="020B0604030504040204" pitchFamily="50" charset="-128"/>
            </a:endParaRPr>
          </a:p>
        </p:txBody>
      </p:sp>
      <p:sp>
        <p:nvSpPr>
          <p:cNvPr id="35" name="四角形: メモ 34">
            <a:extLst>
              <a:ext uri="{FF2B5EF4-FFF2-40B4-BE49-F238E27FC236}">
                <a16:creationId xmlns:a16="http://schemas.microsoft.com/office/drawing/2014/main" id="{5C5E53FC-A88E-A2C3-1A45-FE8C1BDA114F}"/>
              </a:ext>
            </a:extLst>
          </p:cNvPr>
          <p:cNvSpPr/>
          <p:nvPr/>
        </p:nvSpPr>
        <p:spPr>
          <a:xfrm>
            <a:off x="6089526" y="5070162"/>
            <a:ext cx="369333" cy="531494"/>
          </a:xfrm>
          <a:prstGeom prst="foldedCorner">
            <a:avLst/>
          </a:prstGeom>
          <a:ln>
            <a:solidFill>
              <a:schemeClr val="bg1">
                <a:lumMod val="65000"/>
              </a:schemeClr>
            </a:solidFill>
          </a:ln>
          <a:effectLst/>
        </p:spPr>
        <p:style>
          <a:lnRef idx="2">
            <a:schemeClr val="dk1"/>
          </a:lnRef>
          <a:fillRef idx="1">
            <a:schemeClr val="lt1"/>
          </a:fillRef>
          <a:effectRef idx="0">
            <a:schemeClr val="dk1"/>
          </a:effectRef>
          <a:fontRef idx="minor">
            <a:schemeClr val="dk1"/>
          </a:fontRef>
        </p:style>
        <p:txBody>
          <a:bodyPr vert="eaVert" lIns="72000" tIns="72000" rIns="72000" bIns="0" rtlCol="0" anchor="ctr"/>
          <a:lstStyle/>
          <a:p>
            <a:r>
              <a:rPr lang="ja-JP" altLang="en-US" sz="700" dirty="0">
                <a:solidFill>
                  <a:schemeClr val="bg1">
                    <a:lumMod val="65000"/>
                  </a:schemeClr>
                </a:solidFill>
                <a:latin typeface="Meiryo UI" panose="020B0604030504040204" pitchFamily="50" charset="-128"/>
                <a:ea typeface="Meiryo UI" panose="020B0604030504040204" pitchFamily="50" charset="-128"/>
              </a:rPr>
              <a:t>収入回復届出</a:t>
            </a:r>
            <a:endParaRPr kumimoji="1" lang="ja-JP" altLang="en-US" sz="700" dirty="0">
              <a:solidFill>
                <a:schemeClr val="bg1">
                  <a:lumMod val="65000"/>
                </a:schemeClr>
              </a:solidFill>
              <a:latin typeface="Meiryo UI" panose="020B0604030504040204" pitchFamily="50" charset="-128"/>
              <a:ea typeface="Meiryo UI" panose="020B0604030504040204" pitchFamily="50" charset="-128"/>
            </a:endParaRPr>
          </a:p>
        </p:txBody>
      </p:sp>
      <p:sp>
        <p:nvSpPr>
          <p:cNvPr id="37" name="四角形: メモ 36">
            <a:extLst>
              <a:ext uri="{FF2B5EF4-FFF2-40B4-BE49-F238E27FC236}">
                <a16:creationId xmlns:a16="http://schemas.microsoft.com/office/drawing/2014/main" id="{4DD85AAB-9823-6CD4-3A14-43388E92AB81}"/>
              </a:ext>
            </a:extLst>
          </p:cNvPr>
          <p:cNvSpPr/>
          <p:nvPr/>
        </p:nvSpPr>
        <p:spPr>
          <a:xfrm>
            <a:off x="6096281" y="5684089"/>
            <a:ext cx="369333" cy="531494"/>
          </a:xfrm>
          <a:prstGeom prst="foldedCorner">
            <a:avLst/>
          </a:prstGeom>
          <a:ln>
            <a:solidFill>
              <a:schemeClr val="bg1">
                <a:lumMod val="65000"/>
              </a:schemeClr>
            </a:solidFill>
          </a:ln>
          <a:effectLst/>
        </p:spPr>
        <p:style>
          <a:lnRef idx="2">
            <a:schemeClr val="dk1"/>
          </a:lnRef>
          <a:fillRef idx="1">
            <a:schemeClr val="lt1"/>
          </a:fillRef>
          <a:effectRef idx="0">
            <a:schemeClr val="dk1"/>
          </a:effectRef>
          <a:fontRef idx="minor">
            <a:schemeClr val="dk1"/>
          </a:fontRef>
        </p:style>
        <p:txBody>
          <a:bodyPr vert="eaVert" rtlCol="0" anchor="ctr"/>
          <a:lstStyle/>
          <a:p>
            <a:r>
              <a:rPr lang="ja-JP" altLang="en-US" sz="700" dirty="0">
                <a:solidFill>
                  <a:schemeClr val="bg1">
                    <a:lumMod val="65000"/>
                  </a:schemeClr>
                </a:solidFill>
                <a:latin typeface="Meiryo UI" panose="020B0604030504040204" pitchFamily="50" charset="-128"/>
                <a:ea typeface="Meiryo UI" panose="020B0604030504040204" pitchFamily="50" charset="-128"/>
              </a:rPr>
              <a:t>収入状況届出</a:t>
            </a:r>
            <a:endParaRPr kumimoji="1" lang="ja-JP" altLang="en-US" sz="700" dirty="0">
              <a:solidFill>
                <a:schemeClr val="bg1">
                  <a:lumMod val="65000"/>
                </a:schemeClr>
              </a:solidFill>
              <a:latin typeface="Meiryo UI" panose="020B0604030504040204" pitchFamily="50" charset="-128"/>
              <a:ea typeface="Meiryo UI" panose="020B0604030504040204" pitchFamily="50" charset="-128"/>
            </a:endParaRPr>
          </a:p>
        </p:txBody>
      </p:sp>
      <p:sp>
        <p:nvSpPr>
          <p:cNvPr id="38" name="テキスト ボックス 37">
            <a:extLst>
              <a:ext uri="{FF2B5EF4-FFF2-40B4-BE49-F238E27FC236}">
                <a16:creationId xmlns:a16="http://schemas.microsoft.com/office/drawing/2014/main" id="{723F4C98-F883-F286-61F6-F3568886DDB6}"/>
              </a:ext>
            </a:extLst>
          </p:cNvPr>
          <p:cNvSpPr txBox="1"/>
          <p:nvPr/>
        </p:nvSpPr>
        <p:spPr>
          <a:xfrm>
            <a:off x="5191254" y="4644553"/>
            <a:ext cx="1109832" cy="279448"/>
          </a:xfrm>
          <a:prstGeom prst="rect">
            <a:avLst/>
          </a:prstGeom>
          <a:noFill/>
        </p:spPr>
        <p:txBody>
          <a:bodyPr wrap="square" lIns="36000" rIns="36000" rtlCol="0">
            <a:noAutofit/>
          </a:bodyPr>
          <a:lstStyle/>
          <a:p>
            <a:pPr algn="ctr"/>
            <a:r>
              <a:rPr lang="ja-JP" altLang="en-US" sz="1200" b="1" dirty="0">
                <a:solidFill>
                  <a:schemeClr val="accent1"/>
                </a:solidFill>
                <a:latin typeface="Meiryo UI" panose="020B0604030504040204" pitchFamily="50" charset="-128"/>
                <a:ea typeface="Meiryo UI" panose="020B0604030504040204" pitchFamily="50" charset="-128"/>
              </a:rPr>
              <a:t>随時</a:t>
            </a:r>
            <a:endParaRPr lang="en-US" altLang="ja-JP" sz="1200" b="1" dirty="0">
              <a:solidFill>
                <a:schemeClr val="accent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598202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テキスト ボックス 24"/>
          <p:cNvSpPr txBox="1">
            <a:spLocks noChangeArrowheads="1"/>
          </p:cNvSpPr>
          <p:nvPr/>
        </p:nvSpPr>
        <p:spPr bwMode="auto">
          <a:xfrm>
            <a:off x="615364" y="1034082"/>
            <a:ext cx="440351" cy="210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246063" indent="-246063">
              <a:defRPr kumimoji="1">
                <a:solidFill>
                  <a:schemeClr val="tx1"/>
                </a:solidFill>
                <a:latin typeface="Arial" panose="020B0604020202020204" pitchFamily="34" charset="0"/>
                <a:ea typeface="ＭＳ Ｐゴシック" panose="020B0600070205080204" pitchFamily="50" charset="-128"/>
              </a:defRPr>
            </a:lvl1pPr>
            <a:lvl2pPr marL="37931725" indent="-37474525">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4479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051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3623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195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defTabSz="492570" eaLnBrk="1" hangingPunct="1">
              <a:defRPr/>
            </a:pPr>
            <a:r>
              <a:rPr lang="ja-JP" altLang="en-US" sz="1371">
                <a:solidFill>
                  <a:schemeClr val="bg1"/>
                </a:solidFill>
                <a:latin typeface="Meiryo UI" panose="020B0604030504040204" pitchFamily="50" charset="-128"/>
                <a:ea typeface="Meiryo UI" panose="020B0604030504040204" pitchFamily="50" charset="-128"/>
              </a:rPr>
              <a:t>背景</a:t>
            </a:r>
            <a:endParaRPr lang="en-US" altLang="ja-JP" sz="1371">
              <a:solidFill>
                <a:schemeClr val="bg1"/>
              </a:solidFill>
              <a:latin typeface="Meiryo UI" panose="020B0604030504040204" pitchFamily="50" charset="-128"/>
              <a:ea typeface="Meiryo UI" panose="020B0604030504040204" pitchFamily="50" charset="-128"/>
            </a:endParaRPr>
          </a:p>
        </p:txBody>
      </p:sp>
      <p:sp>
        <p:nvSpPr>
          <p:cNvPr id="14341" name="テキスト ボックス 24"/>
          <p:cNvSpPr txBox="1">
            <a:spLocks noChangeArrowheads="1"/>
          </p:cNvSpPr>
          <p:nvPr/>
        </p:nvSpPr>
        <p:spPr bwMode="auto">
          <a:xfrm>
            <a:off x="5518490" y="1161633"/>
            <a:ext cx="438638" cy="210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246063" indent="-246063">
              <a:defRPr kumimoji="1">
                <a:solidFill>
                  <a:schemeClr val="tx1"/>
                </a:solidFill>
                <a:latin typeface="Arial" panose="020B0604020202020204" pitchFamily="34" charset="0"/>
                <a:ea typeface="ＭＳ Ｐゴシック" panose="020B0600070205080204" pitchFamily="50" charset="-128"/>
              </a:defRPr>
            </a:lvl1pPr>
            <a:lvl2pPr marL="37931725" indent="-37474525">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4479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051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3623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195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defTabSz="492570" eaLnBrk="1" hangingPunct="1">
              <a:defRPr/>
            </a:pPr>
            <a:r>
              <a:rPr lang="ja-JP" altLang="en-US" sz="1371">
                <a:solidFill>
                  <a:schemeClr val="bg1"/>
                </a:solidFill>
                <a:latin typeface="Meiryo UI" panose="020B0604030504040204" pitchFamily="50" charset="-128"/>
                <a:ea typeface="Meiryo UI" panose="020B0604030504040204" pitchFamily="50" charset="-128"/>
              </a:rPr>
              <a:t>課題</a:t>
            </a:r>
            <a:endParaRPr lang="en-US" altLang="ja-JP" sz="1371">
              <a:solidFill>
                <a:schemeClr val="bg1"/>
              </a:solidFill>
              <a:latin typeface="Meiryo UI" panose="020B0604030504040204" pitchFamily="50" charset="-128"/>
              <a:ea typeface="Meiryo UI" panose="020B0604030504040204" pitchFamily="50" charset="-128"/>
            </a:endParaRPr>
          </a:p>
        </p:txBody>
      </p:sp>
      <p:sp>
        <p:nvSpPr>
          <p:cNvPr id="16" name="ホームベース 15"/>
          <p:cNvSpPr/>
          <p:nvPr/>
        </p:nvSpPr>
        <p:spPr>
          <a:xfrm>
            <a:off x="212726" y="175553"/>
            <a:ext cx="5143500" cy="7084815"/>
          </a:xfrm>
          <a:prstGeom prst="homePlate">
            <a:avLst>
              <a:gd name="adj" fmla="val 0"/>
            </a:avLst>
          </a:prstGeom>
          <a:noFill/>
          <a:ln w="38100">
            <a:solidFill>
              <a:schemeClr val="tx2">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lIns="97432" tIns="48714" rIns="97432" bIns="48714" anchor="ctr"/>
          <a:lstStyle/>
          <a:p>
            <a:pPr algn="ctr" defTabSz="487165" eaLnBrk="1" hangingPunct="1">
              <a:defRPr/>
            </a:pPr>
            <a:endParaRPr lang="ja-JP" altLang="en-US">
              <a:solidFill>
                <a:srgbClr val="FFFFFF"/>
              </a:solidFill>
              <a:latin typeface="Meiryo UI" panose="020B0604030504040204" pitchFamily="50" charset="-128"/>
              <a:ea typeface="Meiryo UI" panose="020B0604030504040204" pitchFamily="50" charset="-128"/>
              <a:cs typeface="Meiryo UI" charset="-128"/>
            </a:endParaRPr>
          </a:p>
        </p:txBody>
      </p:sp>
      <p:sp>
        <p:nvSpPr>
          <p:cNvPr id="14344" name="テキスト ボックス 24"/>
          <p:cNvSpPr txBox="1">
            <a:spLocks noChangeArrowheads="1"/>
          </p:cNvSpPr>
          <p:nvPr/>
        </p:nvSpPr>
        <p:spPr bwMode="auto">
          <a:xfrm>
            <a:off x="311995" y="211604"/>
            <a:ext cx="2472481" cy="23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246063" indent="-246063">
              <a:defRPr kumimoji="1">
                <a:solidFill>
                  <a:schemeClr val="tx1"/>
                </a:solidFill>
                <a:latin typeface="Arial" panose="020B0604020202020204" pitchFamily="34" charset="0"/>
                <a:ea typeface="ＭＳ Ｐゴシック" panose="020B0600070205080204" pitchFamily="50" charset="-128"/>
              </a:defRPr>
            </a:lvl1pPr>
            <a:lvl2pPr marL="37931725" indent="-37474525">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4479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051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3623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195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492570" eaLnBrk="1" hangingPunct="1">
              <a:defRPr/>
            </a:pPr>
            <a:r>
              <a:rPr lang="ja-JP" altLang="en-US" sz="1511" b="1" dirty="0">
                <a:solidFill>
                  <a:srgbClr val="000000"/>
                </a:solidFill>
                <a:latin typeface="Meiryo UI" panose="020B0604030504040204" pitchFamily="50" charset="-128"/>
                <a:ea typeface="Meiryo UI" panose="020B0604030504040204" pitchFamily="50" charset="-128"/>
              </a:rPr>
              <a:t>対象となる家計急変</a:t>
            </a:r>
            <a:r>
              <a:rPr lang="ja-JP" altLang="en-US" sz="1511" b="1" dirty="0">
                <a:latin typeface="Meiryo UI" panose="020B0604030504040204" pitchFamily="50" charset="-128"/>
                <a:ea typeface="Meiryo UI" panose="020B0604030504040204" pitchFamily="50" charset="-128"/>
              </a:rPr>
              <a:t>事由</a:t>
            </a:r>
          </a:p>
        </p:txBody>
      </p:sp>
      <p:cxnSp>
        <p:nvCxnSpPr>
          <p:cNvPr id="18" name="直線コネクタ 17"/>
          <p:cNvCxnSpPr>
            <a:cxnSpLocks/>
          </p:cNvCxnSpPr>
          <p:nvPr/>
        </p:nvCxnSpPr>
        <p:spPr>
          <a:xfrm flipH="1" flipV="1">
            <a:off x="311995" y="445351"/>
            <a:ext cx="4874950" cy="0"/>
          </a:xfrm>
          <a:prstGeom prst="line">
            <a:avLst/>
          </a:prstGeom>
          <a:ln w="317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0" name="テキスト ボックス 29"/>
          <p:cNvSpPr txBox="1">
            <a:spLocks noChangeArrowheads="1"/>
          </p:cNvSpPr>
          <p:nvPr/>
        </p:nvSpPr>
        <p:spPr bwMode="auto">
          <a:xfrm>
            <a:off x="265613" y="509749"/>
            <a:ext cx="4965032" cy="621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t">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37931725" indent="-37474525">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4479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051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3623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195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indent="-171450" algn="just" defTabSz="492570" eaLnBrk="1" hangingPunct="1">
              <a:buFont typeface="Wingdings" panose="05000000000000000000" pitchFamily="2" charset="2"/>
              <a:buChar char="n"/>
              <a:defRPr/>
            </a:pPr>
            <a:r>
              <a:rPr lang="ja-JP" altLang="en-US" sz="1200" dirty="0">
                <a:latin typeface="Meiryo UI" panose="020B0604030504040204" pitchFamily="50" charset="-128"/>
                <a:ea typeface="Meiryo UI" panose="020B0604030504040204" pitchFamily="50" charset="-128"/>
              </a:rPr>
              <a:t>主な家計急変事由</a:t>
            </a:r>
            <a:endParaRPr lang="en-US" altLang="ja-JP" sz="1200" dirty="0">
              <a:latin typeface="Meiryo UI" panose="020B0604030504040204" pitchFamily="50" charset="-128"/>
              <a:ea typeface="Meiryo UI" panose="020B0604030504040204" pitchFamily="50" charset="-128"/>
            </a:endParaRPr>
          </a:p>
          <a:p>
            <a:pPr algn="just" defTabSz="492570" eaLnBrk="1" hangingPunct="1">
              <a:defRPr/>
            </a:pPr>
            <a:r>
              <a:rPr lang="ja-JP" altLang="en-US" sz="1050" dirty="0">
                <a:latin typeface="Meiryo UI" panose="020B0604030504040204" pitchFamily="50" charset="-128"/>
                <a:ea typeface="Meiryo UI" panose="020B0604030504040204" pitchFamily="50" charset="-128"/>
              </a:rPr>
              <a:t> </a:t>
            </a:r>
            <a:r>
              <a:rPr lang="ja-JP" altLang="en-US" sz="1050" b="1" dirty="0">
                <a:latin typeface="Meiryo UI" panose="020B0604030504040204" pitchFamily="50" charset="-128"/>
                <a:ea typeface="Meiryo UI" panose="020B0604030504040204" pitchFamily="50" charset="-128"/>
              </a:rPr>
              <a:t>１．保護者等が会社員など被雇用者の場合</a:t>
            </a:r>
            <a:endParaRPr lang="en-US" altLang="ja-JP" sz="1050" b="1" dirty="0">
              <a:latin typeface="Meiryo UI" panose="020B0604030504040204" pitchFamily="50" charset="-128"/>
              <a:ea typeface="Meiryo UI" panose="020B0604030504040204" pitchFamily="50" charset="-128"/>
            </a:endParaRPr>
          </a:p>
          <a:p>
            <a:pPr marL="267970" indent="-88900" algn="just" defTabSz="492570" eaLnBrk="1" hangingPunct="1">
              <a:buFont typeface="Arial" panose="020B0604020202020204" pitchFamily="34" charset="0"/>
              <a:buChar char="•"/>
              <a:defRPr/>
            </a:pPr>
            <a:r>
              <a:rPr lang="ja-JP" altLang="en-US" sz="1050" dirty="0">
                <a:latin typeface="Meiryo UI"/>
                <a:ea typeface="Meiryo UI"/>
              </a:rPr>
              <a:t>負傷・疾病による療養のために勤務できないこと（その後</a:t>
            </a:r>
            <a:r>
              <a:rPr lang="en-US" altLang="ja-JP" sz="1050" dirty="0">
                <a:latin typeface="Meiryo UI"/>
                <a:ea typeface="Meiryo UI"/>
              </a:rPr>
              <a:t>90</a:t>
            </a:r>
            <a:r>
              <a:rPr lang="ja-JP" altLang="en-US" sz="1050" dirty="0">
                <a:latin typeface="Meiryo UI"/>
                <a:ea typeface="Meiryo UI"/>
              </a:rPr>
              <a:t>日以上就労困難）</a:t>
            </a:r>
          </a:p>
          <a:p>
            <a:pPr marL="268288" indent="-88900" algn="just" defTabSz="492570" eaLnBrk="1" hangingPunct="1">
              <a:buFont typeface="Arial" panose="020B0604020202020204" pitchFamily="34" charset="0"/>
              <a:buChar char="•"/>
              <a:defRPr/>
            </a:pPr>
            <a:r>
              <a:rPr lang="ja-JP" altLang="en-US" sz="1050" dirty="0">
                <a:latin typeface="Meiryo UI" panose="020B0604030504040204" pitchFamily="50" charset="-128"/>
                <a:ea typeface="Meiryo UI" panose="020B0604030504040204" pitchFamily="50" charset="-128"/>
              </a:rPr>
              <a:t>自己の責めに帰することのできない理由による離職</a:t>
            </a:r>
            <a:r>
              <a:rPr lang="en-US" altLang="ja-JP" sz="1050" dirty="0">
                <a:latin typeface="Meiryo UI" panose="020B0604030504040204" pitchFamily="50" charset="-128"/>
                <a:ea typeface="Meiryo UI" panose="020B0604030504040204" pitchFamily="50" charset="-128"/>
              </a:rPr>
              <a:t>※</a:t>
            </a:r>
          </a:p>
          <a:p>
            <a:pPr marL="179388" algn="just" defTabSz="492570" eaLnBrk="1" hangingPunct="1">
              <a:defRPr/>
            </a:pPr>
            <a:r>
              <a:rPr lang="ja-JP" altLang="en-US" sz="800" dirty="0">
                <a:latin typeface="Meiryo UI" panose="020B0604030504040204" pitchFamily="50" charset="-128"/>
                <a:ea typeface="Meiryo UI" panose="020B0604030504040204" pitchFamily="50" charset="-128"/>
              </a:rPr>
              <a:t>　</a:t>
            </a:r>
            <a:r>
              <a:rPr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雇用保険受給資格者証に記載された以下の離職理由コードの離職理由が対象</a:t>
            </a:r>
            <a:endParaRPr lang="en-US" altLang="ja-JP" sz="800" dirty="0">
              <a:latin typeface="Meiryo UI" panose="020B0604030504040204" pitchFamily="50" charset="-128"/>
              <a:ea typeface="Meiryo UI" panose="020B0604030504040204" pitchFamily="50" charset="-128"/>
            </a:endParaRPr>
          </a:p>
          <a:p>
            <a:pPr marL="541338" indent="-361950" algn="just" defTabSz="492570" eaLnBrk="1" hangingPunct="1">
              <a:defRPr/>
            </a:pPr>
            <a:r>
              <a:rPr lang="ja-JP" altLang="en-US" sz="800" dirty="0">
                <a:latin typeface="Meiryo UI" panose="020B0604030504040204" pitchFamily="50" charset="-128"/>
                <a:ea typeface="Meiryo UI" panose="020B0604030504040204" pitchFamily="50" charset="-128"/>
              </a:rPr>
              <a:t>　（例：会社都合の解雇、正当な理由のある自己都合退職（倒産状態の会社を離職、妊娠出産育児、父母の扶養、親族の常時看護等による離職））</a:t>
            </a:r>
            <a:endParaRPr lang="en-US" altLang="ja-JP" sz="800" dirty="0">
              <a:latin typeface="Meiryo UI" panose="020B0604030504040204" pitchFamily="50" charset="-128"/>
              <a:ea typeface="Meiryo UI" panose="020B0604030504040204" pitchFamily="50" charset="-128"/>
            </a:endParaRPr>
          </a:p>
          <a:p>
            <a:pPr algn="just" defTabSz="492570" eaLnBrk="1" hangingPunct="1">
              <a:defRPr/>
            </a:pPr>
            <a:endParaRPr lang="en-US" altLang="ja-JP" sz="800" dirty="0">
              <a:latin typeface="Meiryo UI" panose="020B0604030504040204" pitchFamily="50" charset="-128"/>
              <a:ea typeface="Meiryo UI" panose="020B0604030504040204" pitchFamily="50" charset="-128"/>
            </a:endParaRPr>
          </a:p>
          <a:p>
            <a:pPr algn="just" defTabSz="492570" eaLnBrk="1" hangingPunct="1">
              <a:defRPr/>
            </a:pPr>
            <a:r>
              <a:rPr lang="ja-JP" altLang="en-US" sz="800" dirty="0">
                <a:latin typeface="Meiryo UI" panose="020B0604030504040204" pitchFamily="50" charset="-128"/>
                <a:ea typeface="Meiryo UI" panose="020B0604030504040204" pitchFamily="50" charset="-128"/>
              </a:rPr>
              <a:t>　　　</a:t>
            </a:r>
            <a:endParaRPr lang="en-US" altLang="ja-JP" sz="800" dirty="0">
              <a:latin typeface="Meiryo UI" panose="020B0604030504040204" pitchFamily="50" charset="-128"/>
              <a:ea typeface="Meiryo UI" panose="020B0604030504040204" pitchFamily="50" charset="-128"/>
            </a:endParaRPr>
          </a:p>
          <a:p>
            <a:pPr algn="just" defTabSz="492570" eaLnBrk="1" hangingPunct="1">
              <a:defRPr/>
            </a:pPr>
            <a:endParaRPr lang="ja-JP" altLang="en-US" sz="1050" dirty="0">
              <a:latin typeface="Meiryo UI" panose="020B0604030504040204" pitchFamily="50" charset="-128"/>
              <a:ea typeface="Meiryo UI" panose="020B0604030504040204" pitchFamily="50" charset="-128"/>
            </a:endParaRPr>
          </a:p>
          <a:p>
            <a:pPr algn="just" defTabSz="492570" eaLnBrk="1" hangingPunct="1">
              <a:defRPr/>
            </a:pPr>
            <a:endParaRPr lang="en-US" altLang="ja-JP" sz="1000" dirty="0">
              <a:latin typeface="Meiryo UI" panose="020B0604030504040204" pitchFamily="50" charset="-128"/>
              <a:ea typeface="Meiryo UI" panose="020B0604030504040204" pitchFamily="50" charset="-128"/>
            </a:endParaRPr>
          </a:p>
          <a:p>
            <a:pPr algn="just" defTabSz="492570" eaLnBrk="1" hangingPunct="1">
              <a:defRPr/>
            </a:pPr>
            <a:endParaRPr lang="en-US" altLang="ja-JP" sz="1000" dirty="0">
              <a:latin typeface="Meiryo UI" panose="020B0604030504040204" pitchFamily="50" charset="-128"/>
              <a:ea typeface="Meiryo UI" panose="020B0604030504040204" pitchFamily="50" charset="-128"/>
            </a:endParaRPr>
          </a:p>
          <a:p>
            <a:pPr algn="just" defTabSz="492570" eaLnBrk="1" hangingPunct="1">
              <a:defRPr/>
            </a:pPr>
            <a:endParaRPr lang="en-US" altLang="ja-JP" sz="1000" dirty="0">
              <a:latin typeface="Meiryo UI" panose="020B0604030504040204" pitchFamily="50" charset="-128"/>
              <a:ea typeface="Meiryo UI" panose="020B0604030504040204" pitchFamily="50" charset="-128"/>
            </a:endParaRPr>
          </a:p>
          <a:p>
            <a:pPr algn="just" defTabSz="492570" eaLnBrk="1" hangingPunct="1">
              <a:defRPr/>
            </a:pPr>
            <a:endParaRPr lang="en-US" altLang="ja-JP" sz="1000" dirty="0">
              <a:latin typeface="Meiryo UI" panose="020B0604030504040204" pitchFamily="50" charset="-128"/>
              <a:ea typeface="Meiryo UI" panose="020B0604030504040204" pitchFamily="50" charset="-128"/>
            </a:endParaRPr>
          </a:p>
          <a:p>
            <a:pPr algn="just" defTabSz="492570" eaLnBrk="1" hangingPunct="1">
              <a:defRPr/>
            </a:pPr>
            <a:endParaRPr lang="en-US" altLang="ja-JP" sz="1000" dirty="0">
              <a:latin typeface="Meiryo UI" panose="020B0604030504040204" pitchFamily="50" charset="-128"/>
              <a:ea typeface="Meiryo UI" panose="020B0604030504040204" pitchFamily="50" charset="-128"/>
            </a:endParaRPr>
          </a:p>
          <a:p>
            <a:pPr algn="just" defTabSz="492570" eaLnBrk="1" hangingPunct="1">
              <a:defRPr/>
            </a:pPr>
            <a:endParaRPr lang="en-US" altLang="ja-JP" sz="1200" b="1" dirty="0">
              <a:latin typeface="Meiryo UI" panose="020B0604030504040204" pitchFamily="50" charset="-128"/>
              <a:ea typeface="Meiryo UI" panose="020B0604030504040204" pitchFamily="50" charset="-128"/>
            </a:endParaRPr>
          </a:p>
          <a:p>
            <a:pPr algn="just" defTabSz="492570" eaLnBrk="1" hangingPunct="1">
              <a:defRPr/>
            </a:pPr>
            <a:endParaRPr lang="en-US" altLang="ja-JP" sz="1050" b="1" dirty="0">
              <a:latin typeface="Meiryo UI" panose="020B0604030504040204" pitchFamily="50" charset="-128"/>
              <a:ea typeface="Meiryo UI" panose="020B0604030504040204" pitchFamily="50" charset="-128"/>
            </a:endParaRPr>
          </a:p>
          <a:p>
            <a:pPr algn="just" defTabSz="492570" eaLnBrk="1" hangingPunct="1">
              <a:defRPr/>
            </a:pPr>
            <a:r>
              <a:rPr lang="ja-JP" altLang="en-US" sz="1050" b="1" dirty="0">
                <a:latin typeface="Meiryo UI" panose="020B0604030504040204" pitchFamily="50" charset="-128"/>
                <a:ea typeface="Meiryo UI" panose="020B0604030504040204" pitchFamily="50" charset="-128"/>
              </a:rPr>
              <a:t> </a:t>
            </a:r>
            <a:endParaRPr lang="en-US" altLang="ja-JP" sz="1050" b="1" dirty="0">
              <a:latin typeface="Meiryo UI" panose="020B0604030504040204" pitchFamily="50" charset="-128"/>
              <a:ea typeface="Meiryo UI" panose="020B0604030504040204" pitchFamily="50" charset="-128"/>
            </a:endParaRPr>
          </a:p>
          <a:p>
            <a:pPr algn="just" defTabSz="492570" eaLnBrk="1" hangingPunct="1">
              <a:defRPr/>
            </a:pPr>
            <a:r>
              <a:rPr lang="ja-JP" altLang="en-US" sz="1050" b="1" dirty="0">
                <a:latin typeface="Meiryo UI" panose="020B0604030504040204" pitchFamily="50" charset="-128"/>
                <a:ea typeface="Meiryo UI" panose="020B0604030504040204" pitchFamily="50" charset="-128"/>
              </a:rPr>
              <a:t>２．保護者等が自営業者などの場合</a:t>
            </a:r>
            <a:endParaRPr lang="en-US" altLang="ja-JP" sz="1050" b="1" dirty="0">
              <a:latin typeface="Meiryo UI" panose="020B0604030504040204" pitchFamily="50" charset="-128"/>
              <a:ea typeface="Meiryo UI" panose="020B0604030504040204" pitchFamily="50" charset="-128"/>
            </a:endParaRPr>
          </a:p>
          <a:p>
            <a:pPr marL="267970" indent="-88900" algn="just" defTabSz="492570" eaLnBrk="1" hangingPunct="1">
              <a:buFont typeface="Arial" panose="020B0604020202020204" pitchFamily="34" charset="0"/>
              <a:buChar char="•"/>
              <a:defRPr/>
            </a:pPr>
            <a:r>
              <a:rPr lang="ja-JP" altLang="en-US" sz="1050" dirty="0">
                <a:latin typeface="Meiryo UI"/>
                <a:ea typeface="Meiryo UI"/>
              </a:rPr>
              <a:t>負傷・疾病による療養のための廃業・休業（その後</a:t>
            </a:r>
            <a:r>
              <a:rPr lang="en-US" altLang="ja-JP" sz="1050" dirty="0">
                <a:latin typeface="Meiryo UI"/>
                <a:ea typeface="Meiryo UI"/>
              </a:rPr>
              <a:t>90</a:t>
            </a:r>
            <a:r>
              <a:rPr lang="ja-JP" altLang="en-US" sz="1050" dirty="0">
                <a:latin typeface="Meiryo UI"/>
                <a:ea typeface="Meiryo UI"/>
              </a:rPr>
              <a:t>日以上就労困難）</a:t>
            </a:r>
            <a:endParaRPr lang="en-US" altLang="ja-JP" sz="1050" dirty="0">
              <a:latin typeface="Meiryo UI" panose="020B0604030504040204" pitchFamily="50" charset="-128"/>
              <a:ea typeface="Meiryo UI" panose="020B0604030504040204" pitchFamily="50" charset="-128"/>
            </a:endParaRPr>
          </a:p>
          <a:p>
            <a:pPr marL="268288" indent="-88900" algn="just" defTabSz="492570" eaLnBrk="1" hangingPunct="1">
              <a:buFont typeface="Arial" panose="020B0604020202020204" pitchFamily="34" charset="0"/>
              <a:buChar char="•"/>
              <a:defRPr/>
            </a:pPr>
            <a:r>
              <a:rPr lang="ja-JP" altLang="en-US" sz="1050" dirty="0">
                <a:latin typeface="Meiryo UI" panose="020B0604030504040204" pitchFamily="50" charset="-128"/>
                <a:ea typeface="Meiryo UI" panose="020B0604030504040204" pitchFamily="50" charset="-128"/>
              </a:rPr>
              <a:t>営む事業が債務超過等の状況</a:t>
            </a:r>
            <a:r>
              <a:rPr lang="en-US" altLang="ja-JP" sz="70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となり、その事業を廃止等した場合</a:t>
            </a:r>
            <a:endParaRPr lang="en-US" altLang="ja-JP" sz="1050" dirty="0">
              <a:latin typeface="Meiryo UI" panose="020B0604030504040204" pitchFamily="50" charset="-128"/>
              <a:ea typeface="Meiryo UI" panose="020B0604030504040204" pitchFamily="50" charset="-128"/>
            </a:endParaRPr>
          </a:p>
          <a:p>
            <a:pPr marL="357188" indent="-88900" algn="just" defTabSz="492570" eaLnBrk="1" hangingPunct="1">
              <a:defRPr/>
            </a:pP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破産手続の開始（破産法</a:t>
            </a:r>
            <a:r>
              <a:rPr lang="en-US" altLang="ja-JP" sz="700" dirty="0">
                <a:latin typeface="Meiryo UI" panose="020B0604030504040204" pitchFamily="50" charset="-128"/>
                <a:ea typeface="Meiryo UI" panose="020B0604030504040204" pitchFamily="50" charset="-128"/>
              </a:rPr>
              <a:t>18</a:t>
            </a:r>
            <a:r>
              <a:rPr lang="ja-JP" altLang="en-US" sz="700" dirty="0">
                <a:latin typeface="Meiryo UI" panose="020B0604030504040204" pitchFamily="50" charset="-128"/>
                <a:ea typeface="Meiryo UI" panose="020B0604030504040204" pitchFamily="50" charset="-128"/>
              </a:rPr>
              <a:t>、</a:t>
            </a:r>
            <a:r>
              <a:rPr lang="en-US" altLang="ja-JP" sz="700" dirty="0">
                <a:latin typeface="Meiryo UI" panose="020B0604030504040204" pitchFamily="50" charset="-128"/>
                <a:ea typeface="Meiryo UI" panose="020B0604030504040204" pitchFamily="50" charset="-128"/>
              </a:rPr>
              <a:t>19</a:t>
            </a:r>
            <a:r>
              <a:rPr lang="ja-JP" altLang="en-US" sz="700" dirty="0">
                <a:latin typeface="Meiryo UI" panose="020B0604030504040204" pitchFamily="50" charset="-128"/>
                <a:ea typeface="Meiryo UI" panose="020B0604030504040204" pitchFamily="50" charset="-128"/>
              </a:rPr>
              <a:t>条）、特別清算開始の申立て（会社法第</a:t>
            </a:r>
            <a:r>
              <a:rPr lang="en-US" altLang="ja-JP" sz="700" dirty="0">
                <a:latin typeface="Meiryo UI" panose="020B0604030504040204" pitchFamily="50" charset="-128"/>
                <a:ea typeface="Meiryo UI" panose="020B0604030504040204" pitchFamily="50" charset="-128"/>
              </a:rPr>
              <a:t>511</a:t>
            </a:r>
            <a:r>
              <a:rPr lang="ja-JP" altLang="en-US" sz="700" dirty="0">
                <a:latin typeface="Meiryo UI" panose="020B0604030504040204" pitchFamily="50" charset="-128"/>
                <a:ea typeface="Meiryo UI" panose="020B0604030504040204" pitchFamily="50" charset="-128"/>
              </a:rPr>
              <a:t>条）、再生手続開始の申立て（民事再生法第</a:t>
            </a:r>
            <a:r>
              <a:rPr lang="en-US" altLang="ja-JP" sz="700" dirty="0">
                <a:latin typeface="Meiryo UI" panose="020B0604030504040204" pitchFamily="50" charset="-128"/>
                <a:ea typeface="Meiryo UI" panose="020B0604030504040204" pitchFamily="50" charset="-128"/>
              </a:rPr>
              <a:t>21</a:t>
            </a:r>
            <a:r>
              <a:rPr lang="ja-JP" altLang="en-US" sz="700" dirty="0">
                <a:latin typeface="Meiryo UI" panose="020B0604030504040204" pitchFamily="50" charset="-128"/>
                <a:ea typeface="Meiryo UI" panose="020B0604030504040204" pitchFamily="50" charset="-128"/>
              </a:rPr>
              <a:t>条）、更生手続開始の申立て（会社更生法第</a:t>
            </a:r>
            <a:r>
              <a:rPr lang="en-US" altLang="ja-JP" sz="700" dirty="0">
                <a:latin typeface="Meiryo UI" panose="020B0604030504040204" pitchFamily="50" charset="-128"/>
                <a:ea typeface="Meiryo UI" panose="020B0604030504040204" pitchFamily="50" charset="-128"/>
              </a:rPr>
              <a:t>17</a:t>
            </a:r>
            <a:r>
              <a:rPr lang="ja-JP" altLang="en-US" sz="700" dirty="0">
                <a:latin typeface="Meiryo UI" panose="020B0604030504040204" pitchFamily="50" charset="-128"/>
                <a:ea typeface="Meiryo UI" panose="020B0604030504040204" pitchFamily="50" charset="-128"/>
              </a:rPr>
              <a:t>条）、金融取引の停止</a:t>
            </a:r>
            <a:endParaRPr lang="en-US" altLang="ja-JP" sz="700" dirty="0">
              <a:latin typeface="Meiryo UI" panose="020B0604030504040204" pitchFamily="50" charset="-128"/>
              <a:ea typeface="Meiryo UI" panose="020B0604030504040204" pitchFamily="50" charset="-128"/>
            </a:endParaRPr>
          </a:p>
          <a:p>
            <a:pPr marL="267970" indent="-88900" algn="just" defTabSz="492570" eaLnBrk="1" hangingPunct="1">
              <a:buFont typeface="Arial" panose="020B0604020202020204" pitchFamily="34" charset="0"/>
              <a:buChar char="•"/>
              <a:defRPr/>
            </a:pPr>
            <a:r>
              <a:rPr lang="ja-JP" altLang="en-US" sz="1050" dirty="0">
                <a:latin typeface="Meiryo UI"/>
                <a:ea typeface="Meiryo UI"/>
              </a:rPr>
              <a:t>妊娠、出産、育児等により事業を廃止し、その後</a:t>
            </a:r>
            <a:r>
              <a:rPr lang="en-US" altLang="ja-JP" sz="1050" dirty="0">
                <a:latin typeface="Meiryo UI"/>
                <a:ea typeface="Meiryo UI"/>
              </a:rPr>
              <a:t>30</a:t>
            </a:r>
            <a:r>
              <a:rPr lang="ja-JP" altLang="en-US" sz="1050" dirty="0">
                <a:latin typeface="Meiryo UI"/>
                <a:ea typeface="Meiryo UI"/>
              </a:rPr>
              <a:t>日以上の就労が困難な場合</a:t>
            </a:r>
            <a:endParaRPr lang="en-US" altLang="ja-JP" sz="1050" dirty="0">
              <a:latin typeface="Meiryo UI" panose="020B0604030504040204" pitchFamily="50" charset="-128"/>
              <a:ea typeface="Meiryo UI" panose="020B0604030504040204" pitchFamily="50" charset="-128"/>
            </a:endParaRPr>
          </a:p>
          <a:p>
            <a:pPr marL="267970" indent="-88900" algn="just" defTabSz="492570" eaLnBrk="1" hangingPunct="1">
              <a:buFont typeface="Arial" panose="020B0604020202020204" pitchFamily="34" charset="0"/>
              <a:buChar char="•"/>
              <a:defRPr/>
            </a:pPr>
            <a:r>
              <a:rPr lang="ja-JP" altLang="en-US" sz="1050" dirty="0">
                <a:latin typeface="Meiryo UI"/>
                <a:ea typeface="Meiryo UI"/>
              </a:rPr>
              <a:t>保護者等の父母の死亡、疾病・負傷等（</a:t>
            </a:r>
            <a:r>
              <a:rPr lang="en-US" altLang="ja-JP" sz="1050" dirty="0">
                <a:latin typeface="Meiryo UI"/>
                <a:ea typeface="Meiryo UI"/>
              </a:rPr>
              <a:t>90</a:t>
            </a:r>
            <a:r>
              <a:rPr lang="ja-JP" altLang="en-US" sz="1050" dirty="0">
                <a:latin typeface="Meiryo UI"/>
                <a:ea typeface="Meiryo UI"/>
              </a:rPr>
              <a:t>日以上）のため、保護者等の父母を扶養するために事業の廃止を余儀なくされた場合　</a:t>
            </a:r>
            <a:endParaRPr lang="en-US" altLang="ja-JP" sz="1050" dirty="0">
              <a:latin typeface="Meiryo UI" panose="020B0604030504040204" pitchFamily="50" charset="-128"/>
              <a:ea typeface="Meiryo UI" panose="020B0604030504040204" pitchFamily="50" charset="-128"/>
            </a:endParaRPr>
          </a:p>
          <a:p>
            <a:pPr marL="267970" indent="-88900" algn="just" defTabSz="492570" eaLnBrk="1" hangingPunct="1">
              <a:buFont typeface="Arial" panose="020B0604020202020204" pitchFamily="34" charset="0"/>
              <a:buChar char="•"/>
              <a:defRPr/>
            </a:pPr>
            <a:r>
              <a:rPr lang="ja-JP" altLang="en-US" sz="1050" dirty="0">
                <a:latin typeface="Meiryo UI"/>
                <a:ea typeface="Meiryo UI"/>
              </a:rPr>
              <a:t>常時保護者等本人の看護を必要とする親族の疾病、負傷等</a:t>
            </a:r>
            <a:r>
              <a:rPr lang="ja-JP" altLang="en-US" sz="700" dirty="0">
                <a:latin typeface="Meiryo UI"/>
                <a:ea typeface="Meiryo UI"/>
              </a:rPr>
              <a:t>（事業を廃止し、その後看護を必要とする期間が</a:t>
            </a:r>
            <a:r>
              <a:rPr lang="en-US" altLang="ja-JP" sz="700" dirty="0">
                <a:latin typeface="Meiryo UI"/>
                <a:ea typeface="Meiryo UI"/>
              </a:rPr>
              <a:t>30 </a:t>
            </a:r>
            <a:r>
              <a:rPr lang="ja-JP" altLang="en-US" sz="700" dirty="0">
                <a:latin typeface="Meiryo UI"/>
                <a:ea typeface="Meiryo UI"/>
              </a:rPr>
              <a:t>日以上、または、常時の介護が必要なもの）</a:t>
            </a:r>
            <a:r>
              <a:rPr lang="ja-JP" altLang="en-US" sz="1050" dirty="0">
                <a:latin typeface="Meiryo UI"/>
                <a:ea typeface="Meiryo UI"/>
              </a:rPr>
              <a:t>のために事業の廃止を余儀なくされた場合</a:t>
            </a:r>
            <a:endParaRPr lang="en-US" altLang="ja-JP" sz="1050" dirty="0">
              <a:latin typeface="Meiryo UI" panose="020B0604030504040204" pitchFamily="50" charset="-128"/>
              <a:ea typeface="Meiryo UI" panose="020B0604030504040204" pitchFamily="50" charset="-128"/>
            </a:endParaRPr>
          </a:p>
          <a:p>
            <a:pPr marL="85725" indent="-85725" algn="just" defTabSz="492570" eaLnBrk="1" hangingPunct="1">
              <a:defRPr/>
            </a:pPr>
            <a:endParaRPr lang="en-US" altLang="ja-JP" sz="900" dirty="0">
              <a:latin typeface="Meiryo UI" panose="020B0604030504040204" pitchFamily="50" charset="-128"/>
              <a:ea typeface="Meiryo UI" panose="020B0604030504040204" pitchFamily="50" charset="-128"/>
            </a:endParaRPr>
          </a:p>
          <a:p>
            <a:pPr marL="171450" indent="-171450" algn="just" defTabSz="492570" eaLnBrk="1" hangingPunct="1">
              <a:buFont typeface="Wingdings" panose="05000000000000000000" pitchFamily="2" charset="2"/>
              <a:buChar char="n"/>
              <a:defRPr/>
            </a:pPr>
            <a:r>
              <a:rPr lang="ja-JP" altLang="en-US" sz="1200" dirty="0">
                <a:latin typeface="Meiryo UI" panose="020B0604030504040204" pitchFamily="50" charset="-128"/>
                <a:ea typeface="Meiryo UI" panose="020B0604030504040204" pitchFamily="50" charset="-128"/>
              </a:rPr>
              <a:t>その他の家計急変事由</a:t>
            </a:r>
            <a:endParaRPr lang="en-US" altLang="ja-JP" sz="1200" dirty="0">
              <a:latin typeface="Meiryo UI" panose="020B0604030504040204" pitchFamily="50" charset="-128"/>
              <a:ea typeface="Meiryo UI" panose="020B0604030504040204" pitchFamily="50" charset="-128"/>
            </a:endParaRPr>
          </a:p>
          <a:p>
            <a:pPr marL="171450" indent="-82550" algn="just" defTabSz="492570" eaLnBrk="1" hangingPunct="1">
              <a:buFont typeface="Arial" panose="020B0604020202020204" pitchFamily="34" charset="0"/>
              <a:buChar char="•"/>
              <a:defRPr/>
            </a:pPr>
            <a:r>
              <a:rPr lang="ja-JP" altLang="en-US" sz="1050" dirty="0">
                <a:latin typeface="Meiryo UI" panose="020B0604030504040204" pitchFamily="50" charset="-128"/>
                <a:ea typeface="Meiryo UI" panose="020B0604030504040204" pitchFamily="50" charset="-128"/>
              </a:rPr>
              <a:t>被災により就労困難等となった場合</a:t>
            </a:r>
            <a:r>
              <a:rPr lang="ja-JP" altLang="en-US" sz="700" dirty="0">
                <a:latin typeface="Meiryo UI"/>
                <a:ea typeface="Meiryo UI"/>
              </a:rPr>
              <a:t>（当面の間、新型コロナウイルス感染症の影響による収入減も含む）</a:t>
            </a:r>
            <a:endParaRPr lang="en-US" altLang="ja-JP" sz="1050" dirty="0">
              <a:latin typeface="Meiryo UI" panose="020B0604030504040204" pitchFamily="50" charset="-128"/>
              <a:ea typeface="Meiryo UI" panose="020B0604030504040204" pitchFamily="50" charset="-128"/>
            </a:endParaRPr>
          </a:p>
          <a:p>
            <a:pPr marL="179388" indent="-92075" algn="just" defTabSz="492570" eaLnBrk="1" hangingPunct="1">
              <a:buFont typeface="Meiryo UI" panose="020B0604030504040204" pitchFamily="50" charset="-128"/>
              <a:buChar char="※"/>
              <a:defRPr/>
            </a:pPr>
            <a:r>
              <a:rPr lang="ja-JP" altLang="en-US" sz="1050" dirty="0">
                <a:latin typeface="Meiryo UI" panose="020B0604030504040204" pitchFamily="50" charset="-128"/>
                <a:ea typeface="Meiryo UI" panose="020B0604030504040204" pitchFamily="50" charset="-128"/>
              </a:rPr>
              <a:t>会社役員、公務員についても家計急変事由に該当する場合がある。</a:t>
            </a:r>
            <a:endParaRPr lang="en-US" altLang="ja-JP" sz="1050" dirty="0">
              <a:latin typeface="Meiryo UI" panose="020B0604030504040204" pitchFamily="50" charset="-128"/>
              <a:ea typeface="Meiryo UI" panose="020B0604030504040204" pitchFamily="50" charset="-128"/>
            </a:endParaRPr>
          </a:p>
          <a:p>
            <a:pPr marL="179388" indent="-92075" algn="just" defTabSz="492570" eaLnBrk="1" hangingPunct="1">
              <a:buFont typeface="Meiryo UI" panose="020B0604030504040204" pitchFamily="50" charset="-128"/>
              <a:buChar char="※"/>
              <a:defRPr/>
            </a:pPr>
            <a:r>
              <a:rPr lang="ja-JP" altLang="en-US" sz="1050" dirty="0">
                <a:latin typeface="Meiryo UI" panose="020B0604030504040204" pitchFamily="50" charset="-128"/>
                <a:ea typeface="Meiryo UI" panose="020B0604030504040204" pitchFamily="50" charset="-128"/>
              </a:rPr>
              <a:t>詳細は、</a:t>
            </a:r>
            <a:r>
              <a:rPr lang="ja-JP" altLang="en-US" sz="1050" b="1" dirty="0">
                <a:solidFill>
                  <a:srgbClr val="002060"/>
                </a:solidFill>
                <a:latin typeface="Meiryo UI" panose="020B0604030504040204" pitchFamily="50" charset="-128"/>
                <a:ea typeface="Meiryo UI" panose="020B0604030504040204" pitchFamily="50" charset="-128"/>
              </a:rPr>
              <a:t>「家計急変支援</a:t>
            </a:r>
            <a:r>
              <a:rPr lang="ja-JP" altLang="en-US" sz="1050" b="1" dirty="0">
                <a:solidFill>
                  <a:schemeClr val="tx2">
                    <a:lumMod val="75000"/>
                  </a:schemeClr>
                </a:solidFill>
                <a:latin typeface="Meiryo UI" panose="020B0604030504040204" pitchFamily="50" charset="-128"/>
                <a:ea typeface="Meiryo UI" panose="020B0604030504040204" pitchFamily="50" charset="-128"/>
              </a:rPr>
              <a:t>申請の手引き」</a:t>
            </a:r>
            <a:r>
              <a:rPr lang="ja-JP" altLang="en-US" sz="1050" dirty="0">
                <a:latin typeface="Meiryo UI" panose="020B0604030504040204" pitchFamily="50" charset="-128"/>
                <a:ea typeface="Meiryo UI" panose="020B0604030504040204" pitchFamily="50" charset="-128"/>
              </a:rPr>
              <a:t>及び同手引き内にある</a:t>
            </a:r>
            <a:r>
              <a:rPr lang="ja-JP" altLang="en-US" sz="1050" b="1" dirty="0">
                <a:solidFill>
                  <a:schemeClr val="tx2">
                    <a:lumMod val="75000"/>
                  </a:schemeClr>
                </a:solidFill>
                <a:latin typeface="Meiryo UI" panose="020B0604030504040204" pitchFamily="50" charset="-128"/>
                <a:ea typeface="Meiryo UI" panose="020B0604030504040204" pitchFamily="50" charset="-128"/>
              </a:rPr>
              <a:t>「家計急変事由対象</a:t>
            </a:r>
            <a:endParaRPr lang="en-US" altLang="ja-JP" sz="1050" b="1" dirty="0">
              <a:solidFill>
                <a:schemeClr val="tx2">
                  <a:lumMod val="75000"/>
                </a:schemeClr>
              </a:solidFill>
              <a:latin typeface="Meiryo UI" panose="020B0604030504040204" pitchFamily="50" charset="-128"/>
              <a:ea typeface="Meiryo UI" panose="020B0604030504040204" pitchFamily="50" charset="-128"/>
            </a:endParaRPr>
          </a:p>
          <a:p>
            <a:pPr marL="87313" algn="just" defTabSz="492570" eaLnBrk="1" hangingPunct="1">
              <a:defRPr/>
            </a:pPr>
            <a:r>
              <a:rPr lang="ja-JP" altLang="en-US" sz="1050" b="1" dirty="0">
                <a:solidFill>
                  <a:schemeClr val="tx2">
                    <a:lumMod val="75000"/>
                  </a:schemeClr>
                </a:solidFill>
                <a:latin typeface="Meiryo UI" panose="020B0604030504040204" pitchFamily="50" charset="-128"/>
                <a:ea typeface="Meiryo UI" panose="020B0604030504040204" pitchFamily="50" charset="-128"/>
              </a:rPr>
              <a:t>　一覧」</a:t>
            </a:r>
            <a:r>
              <a:rPr lang="ja-JP" altLang="en-US" sz="1050" dirty="0">
                <a:latin typeface="Meiryo UI" panose="020B0604030504040204" pitchFamily="50" charset="-128"/>
                <a:ea typeface="Meiryo UI" panose="020B0604030504040204" pitchFamily="50" charset="-128"/>
              </a:rPr>
              <a:t>を参照。</a:t>
            </a:r>
            <a:endParaRPr lang="en-US" altLang="ja-JP" sz="1050" dirty="0">
              <a:latin typeface="Meiryo UI" panose="020B0604030504040204" pitchFamily="50" charset="-128"/>
              <a:ea typeface="Meiryo UI" panose="020B0604030504040204" pitchFamily="50" charset="-128"/>
            </a:endParaRPr>
          </a:p>
          <a:p>
            <a:pPr marL="92075" indent="-92075" algn="just" defTabSz="492570" eaLnBrk="1" hangingPunct="1">
              <a:defRPr/>
            </a:pPr>
            <a:endParaRPr lang="en-US" altLang="ja-JP" sz="900" dirty="0">
              <a:latin typeface="Meiryo UI" panose="020B0604030504040204" pitchFamily="50" charset="-128"/>
              <a:ea typeface="Meiryo UI" panose="020B0604030504040204" pitchFamily="50" charset="-128"/>
            </a:endParaRPr>
          </a:p>
          <a:p>
            <a:pPr marL="171450" indent="-171450" algn="just" defTabSz="492570" eaLnBrk="1" hangingPunct="1">
              <a:buFont typeface="Wingdings" panose="05000000000000000000" pitchFamily="2" charset="2"/>
              <a:buChar char="n"/>
              <a:defRPr/>
            </a:pPr>
            <a:r>
              <a:rPr lang="ja-JP" altLang="en-US" sz="1200" dirty="0">
                <a:latin typeface="Meiryo UI" panose="020B0604030504040204" pitchFamily="50" charset="-128"/>
                <a:ea typeface="Meiryo UI" panose="020B0604030504040204" pitchFamily="50" charset="-128"/>
              </a:rPr>
              <a:t>対象とならない場合</a:t>
            </a:r>
            <a:endParaRPr lang="en-US" altLang="ja-JP" sz="1200" dirty="0">
              <a:latin typeface="Meiryo UI" panose="020B0604030504040204" pitchFamily="50" charset="-128"/>
              <a:ea typeface="Meiryo UI" panose="020B0604030504040204" pitchFamily="50" charset="-128"/>
            </a:endParaRPr>
          </a:p>
          <a:p>
            <a:pPr marL="179070" indent="-82550" algn="just" defTabSz="492570" eaLnBrk="1" hangingPunct="1">
              <a:buFont typeface="Arial" panose="020B0604020202020204" pitchFamily="34" charset="0"/>
              <a:buChar char="•"/>
              <a:defRPr/>
            </a:pPr>
            <a:r>
              <a:rPr lang="ja-JP" altLang="en-US" sz="1050" dirty="0">
                <a:latin typeface="Meiryo UI"/>
                <a:ea typeface="Meiryo UI"/>
              </a:rPr>
              <a:t>定年退職、自己の責めに帰する理由による自己都合退職　等</a:t>
            </a:r>
            <a:endParaRPr lang="en-US" altLang="ja-JP" sz="900" dirty="0">
              <a:latin typeface="Meiryo UI" panose="020B0604030504040204" pitchFamily="50" charset="-128"/>
              <a:ea typeface="Meiryo UI" panose="020B0604030504040204" pitchFamily="50" charset="-128"/>
            </a:endParaRPr>
          </a:p>
          <a:p>
            <a:pPr marL="268288" indent="-92075" algn="just" defTabSz="492570" eaLnBrk="1" hangingPunct="1">
              <a:defRPr/>
            </a:pPr>
            <a:r>
              <a:rPr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対象となる事由は「家計急変事由対象一覧」を参照。</a:t>
            </a:r>
            <a:endParaRPr lang="en-US" altLang="ja-JP" sz="800" dirty="0">
              <a:latin typeface="Meiryo UI" panose="020B0604030504040204" pitchFamily="50" charset="-128"/>
              <a:ea typeface="Meiryo UI" panose="020B0604030504040204" pitchFamily="50" charset="-128"/>
            </a:endParaRPr>
          </a:p>
          <a:p>
            <a:pPr marL="268288" indent="-92075" algn="just" defTabSz="492570" eaLnBrk="1" hangingPunct="1">
              <a:defRPr/>
            </a:pPr>
            <a:r>
              <a:rPr lang="en-US" altLang="ja-JP" sz="800" dirty="0">
                <a:latin typeface="Meiryo UI" panose="020B0604030504040204" pitchFamily="50" charset="-128"/>
                <a:ea typeface="Meiryo UI" panose="020B0604030504040204" pitchFamily="50" charset="-128"/>
              </a:rPr>
              <a:t>※</a:t>
            </a:r>
            <a:r>
              <a:rPr lang="ja-JP" altLang="en-US" sz="800" b="0" i="0" dirty="0">
                <a:effectLst/>
                <a:latin typeface="Meiryo UI" panose="020B0604030504040204" pitchFamily="50" charset="-128"/>
                <a:ea typeface="Meiryo UI" panose="020B0604030504040204" pitchFamily="50" charset="-128"/>
              </a:rPr>
              <a:t>保護者等の死亡や離婚は、就学支援金の家計急変</a:t>
            </a:r>
            <a:r>
              <a:rPr lang="ja-JP" altLang="en-US" sz="800" dirty="0">
                <a:latin typeface="Meiryo UI" panose="020B0604030504040204" pitchFamily="50" charset="-128"/>
                <a:ea typeface="Meiryo UI" panose="020B0604030504040204" pitchFamily="50" charset="-128"/>
              </a:rPr>
              <a:t>事由</a:t>
            </a:r>
            <a:r>
              <a:rPr lang="ja-JP" altLang="en-US" sz="800" b="0" i="0" dirty="0">
                <a:effectLst/>
                <a:latin typeface="Meiryo UI" panose="020B0604030504040204" pitchFamily="50" charset="-128"/>
                <a:ea typeface="Meiryo UI" panose="020B0604030504040204" pitchFamily="50" charset="-128"/>
              </a:rPr>
              <a:t>に該当しないが、保護者等の変更に係る申請・届出をすることで通常の就学支援金の対象となる場合がある。</a:t>
            </a:r>
            <a:endParaRPr lang="en-US" altLang="ja-JP" sz="800" dirty="0">
              <a:latin typeface="Meiryo UI" panose="020B0604030504040204" pitchFamily="50" charset="-128"/>
              <a:ea typeface="Meiryo UI" panose="020B0604030504040204" pitchFamily="50" charset="-128"/>
            </a:endParaRPr>
          </a:p>
        </p:txBody>
      </p:sp>
      <p:sp>
        <p:nvSpPr>
          <p:cNvPr id="31" name="ホームベース 30"/>
          <p:cNvSpPr/>
          <p:nvPr/>
        </p:nvSpPr>
        <p:spPr bwMode="auto">
          <a:xfrm>
            <a:off x="5542208" y="175553"/>
            <a:ext cx="4965284" cy="6128027"/>
          </a:xfrm>
          <a:prstGeom prst="homePlate">
            <a:avLst>
              <a:gd name="adj" fmla="val 0"/>
            </a:avLst>
          </a:prstGeom>
          <a:noFill/>
          <a:ln w="38100">
            <a:solidFill>
              <a:schemeClr val="tx2">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lIns="97432" tIns="48714" rIns="97432" bIns="48714" anchor="ctr"/>
          <a:lstStyle/>
          <a:p>
            <a:pPr algn="ctr" defTabSz="487165" eaLnBrk="1" hangingPunct="1">
              <a:defRPr/>
            </a:pPr>
            <a:endParaRPr lang="ja-JP" altLang="en-US">
              <a:solidFill>
                <a:srgbClr val="FFFFFF"/>
              </a:solidFill>
              <a:latin typeface="Meiryo UI" panose="020B0604030504040204" pitchFamily="50" charset="-128"/>
              <a:ea typeface="Meiryo UI" panose="020B0604030504040204" pitchFamily="50" charset="-128"/>
              <a:cs typeface="Meiryo UI" charset="-128"/>
            </a:endParaRPr>
          </a:p>
        </p:txBody>
      </p:sp>
      <p:sp>
        <p:nvSpPr>
          <p:cNvPr id="14368" name="テキスト ボックス 24"/>
          <p:cNvSpPr txBox="1">
            <a:spLocks noChangeArrowheads="1"/>
          </p:cNvSpPr>
          <p:nvPr/>
        </p:nvSpPr>
        <p:spPr bwMode="auto">
          <a:xfrm>
            <a:off x="5621936" y="211604"/>
            <a:ext cx="2900101" cy="232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246063" indent="-246063">
              <a:defRPr kumimoji="1">
                <a:solidFill>
                  <a:schemeClr val="tx1"/>
                </a:solidFill>
                <a:latin typeface="Arial" panose="020B0604020202020204" pitchFamily="34" charset="0"/>
                <a:ea typeface="ＭＳ Ｐゴシック" panose="020B0600070205080204" pitchFamily="50" charset="-128"/>
              </a:defRPr>
            </a:lvl1pPr>
            <a:lvl2pPr marL="37931725" indent="-37474525">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4479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051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3623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195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492570" eaLnBrk="1" hangingPunct="1">
              <a:defRPr/>
            </a:pPr>
            <a:r>
              <a:rPr lang="ja-JP" altLang="en-US" sz="1511" b="1" dirty="0">
                <a:solidFill>
                  <a:srgbClr val="000000"/>
                </a:solidFill>
                <a:latin typeface="Meiryo UI" panose="020B0604030504040204" pitchFamily="50" charset="-128"/>
                <a:ea typeface="Meiryo UI" panose="020B0604030504040204" pitchFamily="50" charset="-128"/>
              </a:rPr>
              <a:t>対象となる収入要件</a:t>
            </a:r>
          </a:p>
        </p:txBody>
      </p:sp>
      <p:cxnSp>
        <p:nvCxnSpPr>
          <p:cNvPr id="33" name="直線コネクタ 32"/>
          <p:cNvCxnSpPr>
            <a:cxnSpLocks/>
          </p:cNvCxnSpPr>
          <p:nvPr/>
        </p:nvCxnSpPr>
        <p:spPr bwMode="auto">
          <a:xfrm flipH="1">
            <a:off x="5663022" y="445351"/>
            <a:ext cx="4663938" cy="0"/>
          </a:xfrm>
          <a:prstGeom prst="line">
            <a:avLst/>
          </a:prstGeom>
          <a:ln w="317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366" name="テキスト ボックス 29"/>
          <p:cNvSpPr txBox="1">
            <a:spLocks noChangeArrowheads="1"/>
          </p:cNvSpPr>
          <p:nvPr/>
        </p:nvSpPr>
        <p:spPr bwMode="auto">
          <a:xfrm>
            <a:off x="5621936" y="509749"/>
            <a:ext cx="4804264" cy="1328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37931725" indent="-37474525">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4479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051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3623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195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indent="-171450" algn="just" defTabSz="492570" eaLnBrk="1" hangingPunct="1">
              <a:lnSpc>
                <a:spcPts val="1511"/>
              </a:lnSpc>
              <a:buFont typeface="Wingdings" panose="05000000000000000000" pitchFamily="2" charset="2"/>
              <a:buChar char="n"/>
              <a:defRPr/>
            </a:pPr>
            <a:r>
              <a:rPr lang="ja-JP" altLang="en-US" sz="1200" dirty="0">
                <a:latin typeface="Meiryo UI" panose="020B0604030504040204" pitchFamily="50" charset="-128"/>
                <a:ea typeface="Meiryo UI" panose="020B0604030504040204" pitchFamily="50" charset="-128"/>
              </a:rPr>
              <a:t>算定基準</a:t>
            </a:r>
            <a:endParaRPr lang="en-US" altLang="ja-JP" sz="1200" dirty="0">
              <a:latin typeface="Meiryo UI" panose="020B0604030504040204" pitchFamily="50" charset="-128"/>
              <a:ea typeface="Meiryo UI" panose="020B0604030504040204" pitchFamily="50" charset="-128"/>
            </a:endParaRPr>
          </a:p>
          <a:p>
            <a:pPr marL="179388" algn="just" defTabSz="492570" eaLnBrk="1" hangingPunct="1">
              <a:lnSpc>
                <a:spcPts val="1511"/>
              </a:lnSpc>
              <a:defRPr/>
            </a:pPr>
            <a:r>
              <a:rPr lang="ja-JP" altLang="en-US" sz="1050" dirty="0">
                <a:latin typeface="Meiryo UI" panose="020B0604030504040204" pitchFamily="50" charset="-128"/>
                <a:ea typeface="Meiryo UI" panose="020B0604030504040204" pitchFamily="50" charset="-128"/>
              </a:rPr>
              <a:t>家計急変事由発生後の減少した収入の状況をもとにした世帯の推計年収が約</a:t>
            </a:r>
            <a:r>
              <a:rPr lang="en-US" altLang="ja-JP" sz="1050" dirty="0">
                <a:latin typeface="Meiryo UI" panose="020B0604030504040204" pitchFamily="50" charset="-128"/>
                <a:ea typeface="Meiryo UI" panose="020B0604030504040204" pitchFamily="50" charset="-128"/>
              </a:rPr>
              <a:t>590</a:t>
            </a:r>
            <a:r>
              <a:rPr lang="ja-JP" altLang="en-US" sz="1050" dirty="0">
                <a:latin typeface="Meiryo UI" panose="020B0604030504040204" pitchFamily="50" charset="-128"/>
                <a:ea typeface="Meiryo UI" panose="020B0604030504040204" pitchFamily="50" charset="-128"/>
              </a:rPr>
              <a:t>万円未満相当になった場合に対象となる</a:t>
            </a:r>
            <a:endParaRPr lang="en-US" altLang="ja-JP" sz="1050" dirty="0">
              <a:latin typeface="Meiryo UI" panose="020B0604030504040204" pitchFamily="50" charset="-128"/>
              <a:ea typeface="Meiryo UI" panose="020B0604030504040204" pitchFamily="50" charset="-128"/>
            </a:endParaRPr>
          </a:p>
          <a:p>
            <a:pPr marL="95950" indent="-95950" algn="just" defTabSz="492570" eaLnBrk="1" hangingPunct="1">
              <a:lnSpc>
                <a:spcPts val="1511"/>
              </a:lnSpc>
              <a:defRPr/>
            </a:pPr>
            <a:endParaRPr lang="en-US" altLang="ja-JP" sz="1200" dirty="0">
              <a:latin typeface="Meiryo UI" panose="020B0604030504040204" pitchFamily="50" charset="-128"/>
              <a:ea typeface="Meiryo UI" panose="020B0604030504040204" pitchFamily="50" charset="-128"/>
            </a:endParaRPr>
          </a:p>
          <a:p>
            <a:pPr marL="95950" indent="-95950" algn="just" defTabSz="492570" eaLnBrk="1" hangingPunct="1">
              <a:lnSpc>
                <a:spcPts val="1511"/>
              </a:lnSpc>
              <a:defRPr/>
            </a:pPr>
            <a:endParaRPr lang="en-US" altLang="ja-JP" sz="1200" dirty="0">
              <a:latin typeface="Meiryo UI" panose="020B0604030504040204" pitchFamily="50" charset="-128"/>
              <a:ea typeface="Meiryo UI" panose="020B0604030504040204" pitchFamily="50" charset="-128"/>
            </a:endParaRPr>
          </a:p>
          <a:p>
            <a:pPr marL="95950" indent="-95950" algn="just" defTabSz="492570" eaLnBrk="1" hangingPunct="1">
              <a:lnSpc>
                <a:spcPts val="1511"/>
              </a:lnSpc>
              <a:defRPr/>
            </a:pPr>
            <a:endParaRPr lang="en-US" altLang="ja-JP" sz="1200" dirty="0">
              <a:latin typeface="Meiryo UI" panose="020B0604030504040204" pitchFamily="50" charset="-128"/>
              <a:ea typeface="Meiryo UI" panose="020B0604030504040204" pitchFamily="50" charset="-128"/>
            </a:endParaRPr>
          </a:p>
          <a:p>
            <a:pPr marL="95950" indent="-95950" algn="just" defTabSz="492570" eaLnBrk="1" hangingPunct="1">
              <a:lnSpc>
                <a:spcPts val="1511"/>
              </a:lnSpc>
              <a:defRPr/>
            </a:pPr>
            <a:endParaRPr lang="en-US" altLang="ja-JP" sz="12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4689208A-13FC-B4E0-1B27-A94DAFB2A84F}"/>
              </a:ext>
            </a:extLst>
          </p:cNvPr>
          <p:cNvSpPr txBox="1"/>
          <p:nvPr/>
        </p:nvSpPr>
        <p:spPr>
          <a:xfrm>
            <a:off x="5245793" y="3203299"/>
            <a:ext cx="775260" cy="369332"/>
          </a:xfrm>
          <a:prstGeom prst="rect">
            <a:avLst/>
          </a:prstGeom>
          <a:noFill/>
        </p:spPr>
        <p:txBody>
          <a:bodyPr wrap="square" rtlCol="0">
            <a:spAutoFit/>
          </a:bodyPr>
          <a:lstStyle/>
          <a:p>
            <a:r>
              <a:rPr kumimoji="1" lang="ja-JP" altLang="en-US" dirty="0">
                <a:solidFill>
                  <a:schemeClr val="tx2">
                    <a:lumMod val="75000"/>
                  </a:schemeClr>
                </a:solidFill>
                <a:latin typeface="Meiryo UI" panose="020B0604030504040204" pitchFamily="50" charset="-128"/>
                <a:ea typeface="Meiryo UI" panose="020B0604030504040204" pitchFamily="50" charset="-128"/>
              </a:rPr>
              <a:t>＋</a:t>
            </a:r>
          </a:p>
        </p:txBody>
      </p:sp>
      <p:sp>
        <p:nvSpPr>
          <p:cNvPr id="14359" name="テキスト ボックス 29">
            <a:extLst>
              <a:ext uri="{FF2B5EF4-FFF2-40B4-BE49-F238E27FC236}">
                <a16:creationId xmlns:a16="http://schemas.microsoft.com/office/drawing/2014/main" id="{F61B5AC5-0458-91E6-22B3-2EA83A5880C8}"/>
              </a:ext>
            </a:extLst>
          </p:cNvPr>
          <p:cNvSpPr txBox="1">
            <a:spLocks noChangeArrowheads="1"/>
          </p:cNvSpPr>
          <p:nvPr/>
        </p:nvSpPr>
        <p:spPr bwMode="auto">
          <a:xfrm>
            <a:off x="5616701" y="2415920"/>
            <a:ext cx="4810406" cy="1607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37931725" indent="-37474525">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4479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051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3623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195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indent="-171450" algn="just" defTabSz="492570" eaLnBrk="1" hangingPunct="1">
              <a:lnSpc>
                <a:spcPts val="1511"/>
              </a:lnSpc>
              <a:buFont typeface="Wingdings" panose="05000000000000000000" pitchFamily="2" charset="2"/>
              <a:buChar char="n"/>
              <a:defRPr/>
            </a:pPr>
            <a:r>
              <a:rPr lang="ja-JP" altLang="en-US" sz="1200" dirty="0">
                <a:latin typeface="Meiryo UI" panose="020B0604030504040204" pitchFamily="50" charset="-128"/>
                <a:ea typeface="Meiryo UI" panose="020B0604030504040204" pitchFamily="50" charset="-128"/>
              </a:rPr>
              <a:t>算定方法</a:t>
            </a:r>
            <a:endParaRPr lang="en-US" altLang="ja-JP" sz="1200" dirty="0">
              <a:latin typeface="Meiryo UI" panose="020B0604030504040204" pitchFamily="50" charset="-128"/>
              <a:ea typeface="Meiryo UI" panose="020B0604030504040204" pitchFamily="50" charset="-128"/>
            </a:endParaRPr>
          </a:p>
          <a:p>
            <a:pPr marL="179388" algn="just" defTabSz="492570" eaLnBrk="1" hangingPunct="1">
              <a:lnSpc>
                <a:spcPts val="1511"/>
              </a:lnSpc>
              <a:defRPr/>
            </a:pPr>
            <a:r>
              <a:rPr lang="ja-JP" altLang="en-US" sz="1050" dirty="0">
                <a:latin typeface="Meiryo UI" panose="020B0604030504040204" pitchFamily="50" charset="-128"/>
                <a:ea typeface="Meiryo UI" panose="020B0604030504040204" pitchFamily="50" charset="-128"/>
              </a:rPr>
              <a:t>家計急変事由発生後の</a:t>
            </a:r>
            <a:r>
              <a:rPr lang="en-US" altLang="ja-JP" sz="1050" dirty="0">
                <a:latin typeface="Meiryo UI" panose="020B0604030504040204" pitchFamily="50" charset="-128"/>
                <a:ea typeface="Meiryo UI" panose="020B0604030504040204" pitchFamily="50" charset="-128"/>
              </a:rPr>
              <a:t>3</a:t>
            </a:r>
            <a:r>
              <a:rPr lang="ja-JP" altLang="en-US" sz="1050" dirty="0">
                <a:latin typeface="Meiryo UI" panose="020B0604030504040204" pitchFamily="50" charset="-128"/>
                <a:ea typeface="Meiryo UI" panose="020B0604030504040204" pitchFamily="50" charset="-128"/>
              </a:rPr>
              <a:t>か月の収入状況から年収を推計し、所定の算定方法を用いて「算定基準額に相当する額」を算出する。</a:t>
            </a:r>
          </a:p>
          <a:p>
            <a:pPr marL="357188" indent="-171450" algn="just" defTabSz="492570" eaLnBrk="1" hangingPunct="1">
              <a:lnSpc>
                <a:spcPts val="1511"/>
              </a:lnSpc>
              <a:buFont typeface="Meiryo UI" panose="020B0604030504040204" pitchFamily="50" charset="-128"/>
              <a:buChar char="※"/>
              <a:defRPr/>
            </a:pPr>
            <a:r>
              <a:rPr lang="ja-JP" altLang="en-US" sz="1050" dirty="0">
                <a:latin typeface="Meiryo UI" panose="020B0604030504040204" pitchFamily="50" charset="-128"/>
                <a:ea typeface="Meiryo UI" panose="020B0604030504040204" pitchFamily="50" charset="-128"/>
              </a:rPr>
              <a:t>入学前に家計急変事由が生じた場合など、事由が生じてから</a:t>
            </a:r>
            <a:r>
              <a:rPr lang="en-US" altLang="ja-JP" sz="1050" dirty="0">
                <a:latin typeface="Meiryo UI" panose="020B0604030504040204" pitchFamily="50" charset="-128"/>
                <a:ea typeface="Meiryo UI" panose="020B0604030504040204" pitchFamily="50" charset="-128"/>
              </a:rPr>
              <a:t>4</a:t>
            </a:r>
            <a:r>
              <a:rPr lang="ja-JP" altLang="en-US" sz="1050" dirty="0">
                <a:latin typeface="Meiryo UI" panose="020B0604030504040204" pitchFamily="50" charset="-128"/>
                <a:ea typeface="Meiryo UI" panose="020B0604030504040204" pitchFamily="50" charset="-128"/>
              </a:rPr>
              <a:t>か月以上経過している場合は申請月の前</a:t>
            </a:r>
            <a:r>
              <a:rPr lang="en-US" altLang="ja-JP" sz="1050" dirty="0">
                <a:latin typeface="Meiryo UI" panose="020B0604030504040204" pitchFamily="50" charset="-128"/>
                <a:ea typeface="Meiryo UI" panose="020B0604030504040204" pitchFamily="50" charset="-128"/>
              </a:rPr>
              <a:t>3</a:t>
            </a:r>
            <a:r>
              <a:rPr lang="ja-JP" altLang="en-US" sz="1050" dirty="0">
                <a:latin typeface="Meiryo UI" panose="020B0604030504040204" pitchFamily="50" charset="-128"/>
                <a:ea typeface="Meiryo UI" panose="020B0604030504040204" pitchFamily="50" charset="-128"/>
              </a:rPr>
              <a:t>か月の収入状況で算出する。</a:t>
            </a:r>
            <a:endParaRPr lang="en-US" altLang="ja-JP" sz="1050" dirty="0">
              <a:latin typeface="Meiryo UI" panose="020B0604030504040204" pitchFamily="50" charset="-128"/>
              <a:ea typeface="Meiryo UI" panose="020B0604030504040204" pitchFamily="50" charset="-128"/>
            </a:endParaRPr>
          </a:p>
          <a:p>
            <a:pPr marL="185738" algn="just" defTabSz="492570" eaLnBrk="1" hangingPunct="1">
              <a:lnSpc>
                <a:spcPts val="700"/>
              </a:lnSpc>
              <a:defRPr/>
            </a:pPr>
            <a:r>
              <a:rPr lang="en-US" altLang="ja-JP" sz="1050" dirty="0">
                <a:latin typeface="Meiryo UI" panose="020B0604030504040204" pitchFamily="50" charset="-128"/>
                <a:ea typeface="Meiryo UI" panose="020B0604030504040204" pitchFamily="50" charset="-128"/>
              </a:rPr>
              <a:t>   </a:t>
            </a:r>
            <a:r>
              <a:rPr lang="ja-JP" altLang="en-US" sz="600" dirty="0">
                <a:latin typeface="Meiryo UI" panose="020B0604030504040204" pitchFamily="50" charset="-128"/>
                <a:ea typeface="Meiryo UI" panose="020B0604030504040204" pitchFamily="50" charset="-128"/>
              </a:rPr>
              <a:t>（すでに通常の就学支援金の受給権者で、月の初日より後に申請している場合はその翌月の前３か月）</a:t>
            </a:r>
            <a:endParaRPr lang="en-US" altLang="ja-JP" sz="1000" dirty="0">
              <a:latin typeface="Meiryo UI" panose="020B0604030504040204" pitchFamily="50" charset="-128"/>
              <a:ea typeface="Meiryo UI" panose="020B0604030504040204" pitchFamily="50" charset="-128"/>
            </a:endParaRPr>
          </a:p>
          <a:p>
            <a:pPr marL="357188" indent="-171450" algn="just" defTabSz="492570" eaLnBrk="1" hangingPunct="1">
              <a:lnSpc>
                <a:spcPts val="1511"/>
              </a:lnSpc>
              <a:buFont typeface="Meiryo UI" panose="020B0604030504040204" pitchFamily="50" charset="-128"/>
              <a:buChar char="※"/>
              <a:defRPr/>
            </a:pPr>
            <a:r>
              <a:rPr lang="ja-JP" altLang="en-US" sz="1050" dirty="0">
                <a:latin typeface="Meiryo UI" panose="020B0604030504040204" pitchFamily="50" charset="-128"/>
                <a:ea typeface="Meiryo UI" panose="020B0604030504040204" pitchFamily="50" charset="-128"/>
              </a:rPr>
              <a:t>１月、７月の収入状況確認時は直近の原則</a:t>
            </a:r>
            <a:r>
              <a:rPr lang="en-US" altLang="ja-JP" sz="1050" dirty="0">
                <a:latin typeface="Meiryo UI" panose="020B0604030504040204" pitchFamily="50" charset="-128"/>
                <a:ea typeface="Meiryo UI" panose="020B0604030504040204" pitchFamily="50" charset="-128"/>
              </a:rPr>
              <a:t>6</a:t>
            </a:r>
            <a:r>
              <a:rPr lang="ja-JP" altLang="en-US" sz="1050" dirty="0">
                <a:latin typeface="Meiryo UI" panose="020B0604030504040204" pitchFamily="50" charset="-128"/>
                <a:ea typeface="Meiryo UI" panose="020B0604030504040204" pitchFamily="50" charset="-128"/>
              </a:rPr>
              <a:t>か月の収入状況で算出する。</a:t>
            </a:r>
            <a:endParaRPr lang="en-US" altLang="ja-JP" sz="1050" dirty="0">
              <a:latin typeface="Meiryo UI" panose="020B0604030504040204" pitchFamily="50" charset="-128"/>
              <a:ea typeface="Meiryo UI" panose="020B0604030504040204" pitchFamily="50" charset="-128"/>
            </a:endParaRPr>
          </a:p>
          <a:p>
            <a:pPr marL="357188" indent="-171450" algn="just" defTabSz="492570" eaLnBrk="1" hangingPunct="1">
              <a:lnSpc>
                <a:spcPts val="1511"/>
              </a:lnSpc>
              <a:buFont typeface="Meiryo UI" panose="020B0604030504040204" pitchFamily="50" charset="-128"/>
              <a:buChar char="※"/>
              <a:defRPr/>
            </a:pPr>
            <a:r>
              <a:rPr lang="ja-JP" altLang="en-US" sz="1050" dirty="0">
                <a:latin typeface="Meiryo UI" panose="020B0604030504040204" pitchFamily="50" charset="-128"/>
                <a:ea typeface="Meiryo UI" panose="020B0604030504040204" pitchFamily="50" charset="-128"/>
              </a:rPr>
              <a:t>算定方法の詳細は</a:t>
            </a:r>
            <a:r>
              <a:rPr lang="ja-JP" altLang="en-US" sz="1050" b="1" dirty="0">
                <a:solidFill>
                  <a:schemeClr val="tx2">
                    <a:lumMod val="75000"/>
                  </a:schemeClr>
                </a:solidFill>
                <a:latin typeface="Meiryo UI" panose="020B0604030504040204" pitchFamily="50" charset="-128"/>
                <a:ea typeface="Meiryo UI" panose="020B0604030504040204" pitchFamily="50" charset="-128"/>
              </a:rPr>
              <a:t>「家計急変支援申請の手引き」</a:t>
            </a:r>
            <a:r>
              <a:rPr lang="ja-JP" altLang="en-US" sz="1050" dirty="0">
                <a:latin typeface="Meiryo UI" panose="020B0604030504040204" pitchFamily="50" charset="-128"/>
                <a:ea typeface="Meiryo UI" panose="020B0604030504040204" pitchFamily="50" charset="-128"/>
              </a:rPr>
              <a:t>を参照。なお、申請時の計算には同手引き内にある</a:t>
            </a:r>
            <a:r>
              <a:rPr lang="ja-JP" altLang="en-US" sz="1050" b="1" dirty="0">
                <a:solidFill>
                  <a:schemeClr val="tx2">
                    <a:lumMod val="75000"/>
                  </a:schemeClr>
                </a:solidFill>
                <a:latin typeface="Meiryo UI" panose="020B0604030504040204" pitchFamily="50" charset="-128"/>
                <a:ea typeface="Meiryo UI" panose="020B0604030504040204" pitchFamily="50" charset="-128"/>
              </a:rPr>
              <a:t>「年収推計シート」</a:t>
            </a:r>
            <a:r>
              <a:rPr lang="ja-JP" altLang="en-US" sz="1050" dirty="0">
                <a:latin typeface="Meiryo UI" panose="020B0604030504040204" pitchFamily="50" charset="-128"/>
                <a:ea typeface="Meiryo UI" panose="020B0604030504040204" pitchFamily="50" charset="-128"/>
              </a:rPr>
              <a:t>を用いて算出する。</a:t>
            </a:r>
            <a:endParaRPr lang="en-US" altLang="ja-JP" sz="1050" dirty="0">
              <a:latin typeface="Meiryo UI" panose="020B0604030504040204" pitchFamily="50" charset="-128"/>
              <a:ea typeface="Meiryo UI" panose="020B0604030504040204" pitchFamily="50" charset="-128"/>
            </a:endParaRPr>
          </a:p>
        </p:txBody>
      </p:sp>
      <p:sp>
        <p:nvSpPr>
          <p:cNvPr id="14360" name="テキスト ボックス 29">
            <a:extLst>
              <a:ext uri="{FF2B5EF4-FFF2-40B4-BE49-F238E27FC236}">
                <a16:creationId xmlns:a16="http://schemas.microsoft.com/office/drawing/2014/main" id="{4BC4E136-1A55-F559-717C-58079FD408E7}"/>
              </a:ext>
            </a:extLst>
          </p:cNvPr>
          <p:cNvSpPr txBox="1">
            <a:spLocks noChangeArrowheads="1"/>
          </p:cNvSpPr>
          <p:nvPr/>
        </p:nvSpPr>
        <p:spPr bwMode="auto">
          <a:xfrm>
            <a:off x="5999552" y="2151143"/>
            <a:ext cx="415551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37931725" indent="-37474525">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4479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051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3623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195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just" defTabSz="492570" eaLnBrk="1" hangingPunct="1">
              <a:defRPr/>
            </a:pPr>
            <a:r>
              <a:rPr lang="ja-JP" altLang="en-US" sz="800" dirty="0">
                <a:latin typeface="Meiryo UI" panose="020B0604030504040204" pitchFamily="50" charset="-128"/>
                <a:ea typeface="Meiryo UI" panose="020B0604030504040204" pitchFamily="50" charset="-128"/>
              </a:rPr>
              <a:t>実際には家計急変事由発生後の収入から年収を推計し、省令で定める「算定基準額に相当する額」が</a:t>
            </a:r>
            <a:r>
              <a:rPr lang="en-US" altLang="ja-JP" sz="800" dirty="0">
                <a:latin typeface="Meiryo UI" panose="020B0604030504040204" pitchFamily="50" charset="-128"/>
                <a:ea typeface="Meiryo UI" panose="020B0604030504040204" pitchFamily="50" charset="-128"/>
              </a:rPr>
              <a:t>154,500</a:t>
            </a:r>
            <a:r>
              <a:rPr lang="ja-JP" altLang="en-US" sz="800" dirty="0">
                <a:latin typeface="Meiryo UI" panose="020B0604030504040204" pitchFamily="50" charset="-128"/>
                <a:ea typeface="Meiryo UI" panose="020B0604030504040204" pitchFamily="50" charset="-128"/>
              </a:rPr>
              <a:t>円未満になった場合に対象となる。</a:t>
            </a:r>
          </a:p>
        </p:txBody>
      </p:sp>
      <p:sp>
        <p:nvSpPr>
          <p:cNvPr id="3" name="テキスト ボックス 27">
            <a:extLst>
              <a:ext uri="{FF2B5EF4-FFF2-40B4-BE49-F238E27FC236}">
                <a16:creationId xmlns:a16="http://schemas.microsoft.com/office/drawing/2014/main" id="{919B852C-7C90-333A-AB5B-72A5E895A3AE}"/>
              </a:ext>
            </a:extLst>
          </p:cNvPr>
          <p:cNvSpPr txBox="1"/>
          <p:nvPr/>
        </p:nvSpPr>
        <p:spPr>
          <a:xfrm>
            <a:off x="5786765" y="4077866"/>
            <a:ext cx="4469978" cy="885376"/>
          </a:xfrm>
          <a:prstGeom prst="rect">
            <a:avLst/>
          </a:prstGeom>
          <a:solidFill>
            <a:sysClr val="window" lastClr="FFFFFF"/>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1050" dirty="0">
                <a:latin typeface="Meiryo UI" panose="020B0604030504040204" pitchFamily="50" charset="-128"/>
                <a:ea typeface="Meiryo UI" panose="020B0604030504040204" pitchFamily="50" charset="-128"/>
              </a:rPr>
              <a:t>算定基準額に相当する額　＜　</a:t>
            </a:r>
            <a:r>
              <a:rPr lang="en-US" altLang="ja-JP" sz="1050" dirty="0">
                <a:latin typeface="Meiryo UI" panose="020B0604030504040204" pitchFamily="50" charset="-128"/>
                <a:ea typeface="Meiryo UI" panose="020B0604030504040204" pitchFamily="50" charset="-128"/>
              </a:rPr>
              <a:t>154,500</a:t>
            </a:r>
            <a:r>
              <a:rPr lang="ja-JP" altLang="en-US" sz="1050" dirty="0">
                <a:latin typeface="Meiryo UI" panose="020B0604030504040204" pitchFamily="50" charset="-128"/>
                <a:ea typeface="Meiryo UI" panose="020B0604030504040204" pitchFamily="50" charset="-128"/>
              </a:rPr>
              <a:t>円　　</a:t>
            </a:r>
            <a:endParaRPr lang="en-US" altLang="ja-JP" sz="1050" b="1" u="sng" kern="100" dirty="0">
              <a:latin typeface="Meiryo UI" panose="020B0604030504040204" pitchFamily="50" charset="-128"/>
              <a:ea typeface="Meiryo UI" panose="020B0604030504040204" pitchFamily="50" charset="-128"/>
              <a:cs typeface="Times New Roman" panose="02020603050405020304" pitchFamily="18" charset="0"/>
            </a:endParaRPr>
          </a:p>
          <a:p>
            <a:pPr algn="just"/>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算定基準額に相当する額 ＝ 市町村民税の課税標準額に相当する額 × ６％</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indent="1740535" algn="just"/>
            <a:r>
              <a:rPr lang="en-US" sz="105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 市町村民税の調整控除の額に相当する額</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endParaRPr lang="en-US" altLang="ja-JP" sz="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r>
              <a:rPr lang="ja-JP" sz="700" kern="100" dirty="0">
                <a:effectLst/>
                <a:latin typeface="Meiryo UI" panose="020B0604030504040204" pitchFamily="50" charset="-128"/>
                <a:ea typeface="Meiryo UI" panose="020B0604030504040204" pitchFamily="50" charset="-128"/>
                <a:cs typeface="Times New Roman" panose="02020603050405020304" pitchFamily="18" charset="0"/>
              </a:rPr>
              <a:t>※１　政令指定都市の場合、「市町村民税の調整控除の額に相当する額」に</a:t>
            </a:r>
            <a:r>
              <a:rPr lang="en-US" sz="700" kern="100" dirty="0">
                <a:effectLst/>
                <a:latin typeface="Meiryo UI" panose="020B0604030504040204" pitchFamily="50" charset="-128"/>
                <a:ea typeface="Meiryo UI" panose="020B0604030504040204" pitchFamily="50" charset="-128"/>
                <a:cs typeface="Times New Roman" panose="02020603050405020304" pitchFamily="18" charset="0"/>
              </a:rPr>
              <a:t>3/4</a:t>
            </a:r>
            <a:r>
              <a:rPr lang="ja-JP" sz="700" kern="100" dirty="0">
                <a:effectLst/>
                <a:latin typeface="Meiryo UI" panose="020B0604030504040204" pitchFamily="50" charset="-128"/>
                <a:ea typeface="Meiryo UI" panose="020B0604030504040204" pitchFamily="50" charset="-128"/>
                <a:cs typeface="Times New Roman" panose="02020603050405020304" pitchFamily="18" charset="0"/>
              </a:rPr>
              <a:t>を乗じる。</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r>
              <a:rPr lang="ja-JP" sz="700" kern="100" dirty="0">
                <a:effectLst/>
                <a:latin typeface="Meiryo UI" panose="020B0604030504040204" pitchFamily="50" charset="-128"/>
                <a:ea typeface="Meiryo UI" panose="020B0604030504040204" pitchFamily="50" charset="-128"/>
                <a:cs typeface="Times New Roman" panose="02020603050405020304" pitchFamily="18" charset="0"/>
              </a:rPr>
              <a:t>※２　算定基準額に相当する額は、百円未満切り捨て。</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pic>
        <p:nvPicPr>
          <p:cNvPr id="8" name="図 7">
            <a:extLst>
              <a:ext uri="{FF2B5EF4-FFF2-40B4-BE49-F238E27FC236}">
                <a16:creationId xmlns:a16="http://schemas.microsoft.com/office/drawing/2014/main" id="{15403094-2464-A178-B222-6274438BAC86}"/>
              </a:ext>
            </a:extLst>
          </p:cNvPr>
          <p:cNvPicPr>
            <a:picLocks noChangeAspect="1"/>
          </p:cNvPicPr>
          <p:nvPr/>
        </p:nvPicPr>
        <p:blipFill>
          <a:blip r:embed="rId3"/>
          <a:stretch>
            <a:fillRect/>
          </a:stretch>
        </p:blipFill>
        <p:spPr>
          <a:xfrm flipH="1">
            <a:off x="5550979" y="6303580"/>
            <a:ext cx="309856" cy="269560"/>
          </a:xfrm>
          <a:prstGeom prst="rect">
            <a:avLst/>
          </a:prstGeom>
        </p:spPr>
      </p:pic>
      <p:sp>
        <p:nvSpPr>
          <p:cNvPr id="9" name="テキスト ボックス 8">
            <a:extLst>
              <a:ext uri="{FF2B5EF4-FFF2-40B4-BE49-F238E27FC236}">
                <a16:creationId xmlns:a16="http://schemas.microsoft.com/office/drawing/2014/main" id="{88B9FE83-2FAF-13E2-4F36-6399FAC39B04}"/>
              </a:ext>
            </a:extLst>
          </p:cNvPr>
          <p:cNvSpPr txBox="1"/>
          <p:nvPr/>
        </p:nvSpPr>
        <p:spPr>
          <a:xfrm>
            <a:off x="5845578" y="6295819"/>
            <a:ext cx="4884460" cy="276999"/>
          </a:xfrm>
          <a:prstGeom prst="rect">
            <a:avLst/>
          </a:prstGeom>
          <a:noFill/>
        </p:spPr>
        <p:txBody>
          <a:bodyPr wrap="square" rtlCol="0">
            <a:spAutoFit/>
          </a:bodyPr>
          <a:lstStyle/>
          <a:p>
            <a:pPr marL="182563" indent="-182563"/>
            <a:r>
              <a:rPr kumimoji="1" lang="ja-JP" altLang="en-US" sz="1200" dirty="0">
                <a:latin typeface="Meiryo UI" panose="020B0604030504040204" pitchFamily="50" charset="-128"/>
                <a:ea typeface="Meiryo UI" panose="020B0604030504040204" pitchFamily="50" charset="-128"/>
              </a:rPr>
              <a:t>要件の詳細は</a:t>
            </a:r>
            <a:r>
              <a:rPr kumimoji="1" lang="ja-JP" altLang="en-US" sz="1200" dirty="0">
                <a:solidFill>
                  <a:schemeClr val="tx2">
                    <a:lumMod val="75000"/>
                  </a:schemeClr>
                </a:solidFill>
                <a:latin typeface="Meiryo UI" panose="020B0604030504040204" pitchFamily="50" charset="-128"/>
                <a:ea typeface="Meiryo UI" panose="020B0604030504040204" pitchFamily="50" charset="-128"/>
              </a:rPr>
              <a:t>「</a:t>
            </a:r>
            <a:r>
              <a:rPr lang="ja-JP" altLang="en-US" sz="1200" b="1" dirty="0">
                <a:solidFill>
                  <a:schemeClr val="tx2">
                    <a:lumMod val="75000"/>
                  </a:schemeClr>
                </a:solidFill>
                <a:latin typeface="Meiryo UI" panose="020B0604030504040204" pitchFamily="50" charset="-128"/>
                <a:ea typeface="Meiryo UI" panose="020B0604030504040204" pitchFamily="50" charset="-128"/>
              </a:rPr>
              <a:t>家計急変支援申請の手引き」等を参照してください。</a:t>
            </a:r>
            <a:endParaRPr kumimoji="1" lang="ja-JP" altLang="en-US" sz="1200" dirty="0">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0A7C10B7-0ECD-B55F-ABE6-7C19ABA0B19D}"/>
              </a:ext>
            </a:extLst>
          </p:cNvPr>
          <p:cNvSpPr txBox="1"/>
          <p:nvPr/>
        </p:nvSpPr>
        <p:spPr>
          <a:xfrm>
            <a:off x="6738179" y="6533425"/>
            <a:ext cx="1696002" cy="230832"/>
          </a:xfrm>
          <a:prstGeom prst="rect">
            <a:avLst/>
          </a:prstGeom>
          <a:noFill/>
        </p:spPr>
        <p:txBody>
          <a:bodyPr wrap="square" rtlCol="0">
            <a:spAutoFit/>
          </a:bodyPr>
          <a:lstStyle/>
          <a:p>
            <a:pPr marL="182563" indent="-182563"/>
            <a:r>
              <a:rPr kumimoji="1" lang="ja-JP" altLang="en-US" sz="900" dirty="0">
                <a:solidFill>
                  <a:schemeClr val="tx2">
                    <a:lumMod val="75000"/>
                  </a:schemeClr>
                </a:solidFill>
                <a:latin typeface="Meiryo UI" panose="020B0604030504040204" pitchFamily="50" charset="-128"/>
                <a:ea typeface="Meiryo UI" panose="020B0604030504040204" pitchFamily="50" charset="-128"/>
              </a:rPr>
              <a:t>「</a:t>
            </a:r>
            <a:r>
              <a:rPr lang="ja-JP" altLang="en-US" sz="900" b="1" dirty="0">
                <a:solidFill>
                  <a:schemeClr val="tx2">
                    <a:lumMod val="75000"/>
                  </a:schemeClr>
                </a:solidFill>
                <a:latin typeface="Meiryo UI" panose="020B0604030504040204" pitchFamily="50" charset="-128"/>
                <a:ea typeface="Meiryo UI" panose="020B0604030504040204" pitchFamily="50" charset="-128"/>
              </a:rPr>
              <a:t>家計急変支援申請の手引き」</a:t>
            </a:r>
            <a:endParaRPr kumimoji="1" lang="ja-JP" altLang="en-US" sz="900" dirty="0">
              <a:solidFill>
                <a:schemeClr val="tx2">
                  <a:lumMod val="75000"/>
                </a:schemeClr>
              </a:solidFill>
              <a:latin typeface="Meiryo UI" panose="020B0604030504040204" pitchFamily="50" charset="-128"/>
              <a:ea typeface="Meiryo UI" panose="020B0604030504040204" pitchFamily="50" charset="-128"/>
            </a:endParaRPr>
          </a:p>
        </p:txBody>
      </p:sp>
      <p:sp>
        <p:nvSpPr>
          <p:cNvPr id="14350" name="ホームベース 30">
            <a:extLst>
              <a:ext uri="{FF2B5EF4-FFF2-40B4-BE49-F238E27FC236}">
                <a16:creationId xmlns:a16="http://schemas.microsoft.com/office/drawing/2014/main" id="{15F9094A-C6A6-CE67-C8DB-8559AB036378}"/>
              </a:ext>
            </a:extLst>
          </p:cNvPr>
          <p:cNvSpPr/>
          <p:nvPr/>
        </p:nvSpPr>
        <p:spPr bwMode="auto">
          <a:xfrm>
            <a:off x="408811" y="6524054"/>
            <a:ext cx="4796455" cy="694092"/>
          </a:xfrm>
          <a:prstGeom prst="homePlate">
            <a:avLst>
              <a:gd name="adj" fmla="val 0"/>
            </a:avLst>
          </a:prstGeom>
          <a:noFill/>
          <a:ln w="38100" cmpd="thickThin">
            <a:solidFill>
              <a:schemeClr val="bg2">
                <a:lumMod val="60000"/>
                <a:lumOff val="40000"/>
              </a:schemeClr>
            </a:solidFill>
          </a:ln>
          <a:effectLst/>
        </p:spPr>
        <p:style>
          <a:lnRef idx="1">
            <a:schemeClr val="accent1"/>
          </a:lnRef>
          <a:fillRef idx="3">
            <a:schemeClr val="accent1"/>
          </a:fillRef>
          <a:effectRef idx="2">
            <a:schemeClr val="accent1"/>
          </a:effectRef>
          <a:fontRef idx="minor">
            <a:schemeClr val="lt1"/>
          </a:fontRef>
        </p:style>
        <p:txBody>
          <a:bodyPr lIns="72000" tIns="72000" rIns="72000" bIns="72000" anchor="t"/>
          <a:lstStyle/>
          <a:p>
            <a:pPr algn="just" defTabSz="492570" eaLnBrk="1" hangingPunct="1">
              <a:lnSpc>
                <a:spcPts val="1100"/>
              </a:lnSpc>
              <a:defRPr/>
            </a:pPr>
            <a:r>
              <a:rPr lang="ja-JP" altLang="en-US" sz="900" dirty="0">
                <a:solidFill>
                  <a:schemeClr val="tx1"/>
                </a:solidFill>
                <a:latin typeface="Meiryo UI" panose="020B0604030504040204" pitchFamily="50" charset="-128"/>
                <a:ea typeface="Meiryo UI" panose="020B0604030504040204" pitchFamily="50" charset="-128"/>
              </a:rPr>
              <a:t>〇家計急変事由証明書類</a:t>
            </a:r>
            <a:endParaRPr lang="en-US" altLang="ja-JP" sz="900" dirty="0">
              <a:solidFill>
                <a:schemeClr val="tx1"/>
              </a:solidFill>
              <a:latin typeface="Meiryo UI" panose="020B0604030504040204" pitchFamily="50" charset="-128"/>
              <a:ea typeface="Meiryo UI" panose="020B0604030504040204" pitchFamily="50" charset="-128"/>
            </a:endParaRPr>
          </a:p>
          <a:p>
            <a:pPr algn="just" defTabSz="492570" eaLnBrk="1" hangingPunct="1">
              <a:lnSpc>
                <a:spcPts val="1100"/>
              </a:lnSpc>
              <a:defRPr/>
            </a:pPr>
            <a:r>
              <a:rPr lang="ja-JP" altLang="en-US" sz="900" dirty="0">
                <a:solidFill>
                  <a:schemeClr val="tx1"/>
                </a:solidFill>
                <a:latin typeface="Meiryo UI" panose="020B0604030504040204" pitchFamily="50" charset="-128"/>
                <a:ea typeface="Meiryo UI" panose="020B0604030504040204" pitchFamily="50" charset="-128"/>
              </a:rPr>
              <a:t>　家計急変事由を証明する書類（原則、第三者が証明）を申請者が提出する必要がある。</a:t>
            </a:r>
            <a:endParaRPr lang="en-US" altLang="ja-JP" sz="900" dirty="0">
              <a:solidFill>
                <a:schemeClr val="tx1"/>
              </a:solidFill>
              <a:latin typeface="Meiryo UI" panose="020B0604030504040204" pitchFamily="50" charset="-128"/>
              <a:ea typeface="Meiryo UI" panose="020B0604030504040204" pitchFamily="50" charset="-128"/>
            </a:endParaRPr>
          </a:p>
          <a:p>
            <a:pPr marL="88900" indent="-88900" algn="just" defTabSz="492570" eaLnBrk="1" hangingPunct="1">
              <a:lnSpc>
                <a:spcPts val="1000"/>
              </a:lnSpc>
              <a:defRPr/>
            </a:pPr>
            <a:r>
              <a:rPr lang="ja-JP" altLang="en-US" sz="900" dirty="0">
                <a:solidFill>
                  <a:schemeClr val="tx1"/>
                </a:solidFill>
                <a:latin typeface="Meiryo UI"/>
                <a:ea typeface="Meiryo UI"/>
              </a:rPr>
              <a:t>（例：医師による診断書（</a:t>
            </a:r>
            <a:r>
              <a:rPr lang="en-US" altLang="ja-JP" sz="900" dirty="0">
                <a:solidFill>
                  <a:schemeClr val="tx1"/>
                </a:solidFill>
                <a:latin typeface="Meiryo UI"/>
                <a:ea typeface="Meiryo UI"/>
              </a:rPr>
              <a:t>90</a:t>
            </a:r>
            <a:r>
              <a:rPr lang="ja-JP" altLang="en-US" sz="900" dirty="0">
                <a:solidFill>
                  <a:schemeClr val="tx1"/>
                </a:solidFill>
                <a:latin typeface="Meiryo UI"/>
                <a:ea typeface="Meiryo UI"/>
              </a:rPr>
              <a:t>日以上就労が困難な旨が記載されているもの）、雇用保険受給資格者証、破産手続開始を証明する書類　等）</a:t>
            </a:r>
            <a:endParaRPr lang="en-US" altLang="ja-JP" sz="900" dirty="0">
              <a:solidFill>
                <a:schemeClr val="tx1"/>
              </a:solidFill>
              <a:latin typeface="Meiryo UI"/>
              <a:ea typeface="Meiryo UI"/>
            </a:endParaRPr>
          </a:p>
          <a:p>
            <a:pPr algn="just" defTabSz="492570" eaLnBrk="1" hangingPunct="1">
              <a:lnSpc>
                <a:spcPts val="1100"/>
              </a:lnSpc>
              <a:defRPr/>
            </a:pPr>
            <a:r>
              <a:rPr lang="ja-JP" altLang="en-US" sz="900" dirty="0">
                <a:solidFill>
                  <a:schemeClr val="tx1"/>
                </a:solidFill>
                <a:latin typeface="Meiryo UI" panose="020B0604030504040204" pitchFamily="50" charset="-128"/>
                <a:ea typeface="Meiryo UI" panose="020B0604030504040204" pitchFamily="50" charset="-128"/>
              </a:rPr>
              <a:t>　　</a:t>
            </a:r>
            <a:endParaRPr lang="en-US" altLang="ja-JP" sz="900" dirty="0">
              <a:solidFill>
                <a:schemeClr val="tx1"/>
              </a:solidFill>
              <a:latin typeface="Meiryo UI" panose="020B0604030504040204" pitchFamily="50" charset="-128"/>
              <a:ea typeface="Meiryo UI" panose="020B0604030504040204" pitchFamily="50" charset="-128"/>
            </a:endParaRPr>
          </a:p>
        </p:txBody>
      </p:sp>
      <p:sp>
        <p:nvSpPr>
          <p:cNvPr id="14354" name="ホームベース 30">
            <a:extLst>
              <a:ext uri="{FF2B5EF4-FFF2-40B4-BE49-F238E27FC236}">
                <a16:creationId xmlns:a16="http://schemas.microsoft.com/office/drawing/2014/main" id="{BC76F94C-47A9-FC7F-2FA3-5B7B1C97A495}"/>
              </a:ext>
            </a:extLst>
          </p:cNvPr>
          <p:cNvSpPr/>
          <p:nvPr/>
        </p:nvSpPr>
        <p:spPr bwMode="auto">
          <a:xfrm>
            <a:off x="5616701" y="5147967"/>
            <a:ext cx="4810406" cy="1032862"/>
          </a:xfrm>
          <a:prstGeom prst="homePlate">
            <a:avLst>
              <a:gd name="adj" fmla="val 0"/>
            </a:avLst>
          </a:prstGeom>
          <a:noFill/>
          <a:ln w="38100" cmpd="thickThin">
            <a:solidFill>
              <a:schemeClr val="bg2">
                <a:lumMod val="60000"/>
                <a:lumOff val="40000"/>
              </a:schemeClr>
            </a:solidFill>
          </a:ln>
          <a:effectLst/>
        </p:spPr>
        <p:style>
          <a:lnRef idx="1">
            <a:schemeClr val="accent1"/>
          </a:lnRef>
          <a:fillRef idx="3">
            <a:schemeClr val="accent1"/>
          </a:fillRef>
          <a:effectRef idx="2">
            <a:schemeClr val="accent1"/>
          </a:effectRef>
          <a:fontRef idx="minor">
            <a:schemeClr val="lt1"/>
          </a:fontRef>
        </p:style>
        <p:txBody>
          <a:bodyPr lIns="72000" tIns="72000" rIns="72000" bIns="72000" anchor="t"/>
          <a:lstStyle/>
          <a:p>
            <a:pPr marL="92075" indent="-92075" algn="just" defTabSz="492570" eaLnBrk="1" hangingPunct="1">
              <a:lnSpc>
                <a:spcPts val="1200"/>
              </a:lnSpc>
              <a:defRPr/>
            </a:pPr>
            <a:r>
              <a:rPr lang="ja-JP" altLang="en-US" sz="900" dirty="0">
                <a:solidFill>
                  <a:schemeClr val="tx1"/>
                </a:solidFill>
                <a:latin typeface="Meiryo UI" panose="020B0604030504040204" pitchFamily="50" charset="-128"/>
                <a:ea typeface="Meiryo UI" panose="020B0604030504040204" pitchFamily="50" charset="-128"/>
              </a:rPr>
              <a:t>〇収入証明書類</a:t>
            </a:r>
            <a:endParaRPr lang="en-US" altLang="ja-JP" sz="900" dirty="0">
              <a:solidFill>
                <a:schemeClr val="tx1"/>
              </a:solidFill>
              <a:latin typeface="Meiryo UI" panose="020B0604030504040204" pitchFamily="50" charset="-128"/>
              <a:ea typeface="Meiryo UI" panose="020B0604030504040204" pitchFamily="50" charset="-128"/>
            </a:endParaRPr>
          </a:p>
          <a:p>
            <a:pPr algn="just" defTabSz="492570" eaLnBrk="1" hangingPunct="1">
              <a:lnSpc>
                <a:spcPts val="1200"/>
              </a:lnSpc>
              <a:defRPr/>
            </a:pPr>
            <a:r>
              <a:rPr lang="ja-JP" altLang="en-US" sz="900" dirty="0">
                <a:solidFill>
                  <a:schemeClr val="tx1"/>
                </a:solidFill>
                <a:latin typeface="Meiryo UI" panose="020B0604030504040204" pitchFamily="50" charset="-128"/>
                <a:ea typeface="Meiryo UI" panose="020B0604030504040204" pitchFamily="50" charset="-128"/>
              </a:rPr>
              <a:t>　・課税対象となる所得に係る証明書類（非課税のものは不要）。</a:t>
            </a:r>
            <a:endParaRPr lang="en-US" altLang="ja-JP" sz="900" dirty="0">
              <a:solidFill>
                <a:schemeClr val="tx1"/>
              </a:solidFill>
              <a:latin typeface="Meiryo UI" panose="020B0604030504040204" pitchFamily="50" charset="-128"/>
              <a:ea typeface="Meiryo UI" panose="020B0604030504040204" pitchFamily="50" charset="-128"/>
            </a:endParaRPr>
          </a:p>
          <a:p>
            <a:pPr algn="just" defTabSz="492570" eaLnBrk="1" hangingPunct="1">
              <a:lnSpc>
                <a:spcPts val="1200"/>
              </a:lnSpc>
              <a:defRPr/>
            </a:pPr>
            <a:r>
              <a:rPr lang="ja-JP" altLang="en-US" sz="900" dirty="0">
                <a:solidFill>
                  <a:schemeClr val="tx1"/>
                </a:solidFill>
                <a:latin typeface="Meiryo UI" panose="020B0604030504040204" pitchFamily="50" charset="-128"/>
                <a:ea typeface="Meiryo UI" panose="020B0604030504040204" pitchFamily="50" charset="-128"/>
              </a:rPr>
              <a:t>　　（例：給与明細、年金振込通知書、帳簿　等）</a:t>
            </a:r>
            <a:endParaRPr lang="en-US" altLang="ja-JP" sz="900" dirty="0">
              <a:solidFill>
                <a:schemeClr val="tx1"/>
              </a:solidFill>
              <a:latin typeface="Meiryo UI" panose="020B0604030504040204" pitchFamily="50" charset="-128"/>
              <a:ea typeface="Meiryo UI" panose="020B0604030504040204" pitchFamily="50" charset="-128"/>
            </a:endParaRPr>
          </a:p>
          <a:p>
            <a:pPr algn="just" defTabSz="492570" eaLnBrk="1" hangingPunct="1">
              <a:lnSpc>
                <a:spcPts val="1200"/>
              </a:lnSpc>
              <a:defRPr/>
            </a:pPr>
            <a:r>
              <a:rPr lang="ja-JP" altLang="en-US" sz="900" dirty="0">
                <a:solidFill>
                  <a:schemeClr val="tx1"/>
                </a:solidFill>
                <a:latin typeface="Meiryo UI" panose="020B0604030504040204" pitchFamily="50" charset="-128"/>
                <a:ea typeface="Meiryo UI" panose="020B0604030504040204" pitchFamily="50" charset="-128"/>
              </a:rPr>
              <a:t>　・離職前の勤務先からの給与、賞与、退職金等が離職後に支給される場合は推計年収には含めない。</a:t>
            </a:r>
            <a:endParaRPr lang="en-US" altLang="ja-JP" sz="900" dirty="0">
              <a:solidFill>
                <a:schemeClr val="tx1"/>
              </a:solidFill>
              <a:latin typeface="Meiryo UI" panose="020B0604030504040204" pitchFamily="50" charset="-128"/>
              <a:ea typeface="Meiryo UI" panose="020B0604030504040204" pitchFamily="50" charset="-128"/>
            </a:endParaRPr>
          </a:p>
          <a:p>
            <a:pPr marL="92075" indent="-92075" algn="just" defTabSz="492570" eaLnBrk="1" hangingPunct="1">
              <a:lnSpc>
                <a:spcPts val="1200"/>
              </a:lnSpc>
              <a:defRPr/>
            </a:pPr>
            <a:r>
              <a:rPr lang="en-US" altLang="ja-JP" sz="900" dirty="0">
                <a:solidFill>
                  <a:schemeClr val="tx1"/>
                </a:solidFill>
                <a:latin typeface="Meiryo UI" panose="020B0604030504040204" pitchFamily="50" charset="-128"/>
                <a:ea typeface="Meiryo UI" panose="020B0604030504040204" pitchFamily="50" charset="-128"/>
              </a:rPr>
              <a:t>※</a:t>
            </a:r>
            <a:r>
              <a:rPr lang="ja-JP" altLang="en-US" sz="900" dirty="0">
                <a:solidFill>
                  <a:schemeClr val="tx1"/>
                </a:solidFill>
                <a:latin typeface="Meiryo UI" panose="020B0604030504040204" pitchFamily="50" charset="-128"/>
                <a:ea typeface="Meiryo UI" panose="020B0604030504040204" pitchFamily="50" charset="-128"/>
              </a:rPr>
              <a:t>課税対象となる事業所得、不動産所得、利子所得、配当所得、給与所得、雑所得、譲渡所得、一時所得、山林所得を得ている場合に、対応する証明書の提出が必要。</a:t>
            </a:r>
            <a:endParaRPr lang="en-US" altLang="ja-JP" sz="900" dirty="0">
              <a:solidFill>
                <a:schemeClr val="tx1"/>
              </a:solidFill>
              <a:latin typeface="Meiryo UI" panose="020B0604030504040204" pitchFamily="50" charset="-128"/>
              <a:ea typeface="Meiryo UI" panose="020B0604030504040204" pitchFamily="50" charset="-128"/>
            </a:endParaRPr>
          </a:p>
        </p:txBody>
      </p:sp>
      <p:sp>
        <p:nvSpPr>
          <p:cNvPr id="14355" name="大かっこ 14354">
            <a:extLst>
              <a:ext uri="{FF2B5EF4-FFF2-40B4-BE49-F238E27FC236}">
                <a16:creationId xmlns:a16="http://schemas.microsoft.com/office/drawing/2014/main" id="{BD0D42C5-7448-D39D-985D-7F48185C4B06}"/>
              </a:ext>
            </a:extLst>
          </p:cNvPr>
          <p:cNvSpPr/>
          <p:nvPr/>
        </p:nvSpPr>
        <p:spPr>
          <a:xfrm>
            <a:off x="5920160" y="2160253"/>
            <a:ext cx="4336583" cy="227171"/>
          </a:xfrm>
          <a:prstGeom prst="bracketPair">
            <a:avLst/>
          </a:prstGeom>
          <a:ln>
            <a:solidFill>
              <a:schemeClr val="bg1">
                <a:lumMod val="65000"/>
              </a:schemeClr>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B5A8D979-2C0A-EB85-8251-46B04239BC79}"/>
              </a:ext>
            </a:extLst>
          </p:cNvPr>
          <p:cNvSpPr txBox="1"/>
          <p:nvPr/>
        </p:nvSpPr>
        <p:spPr>
          <a:xfrm>
            <a:off x="8215905" y="6533425"/>
            <a:ext cx="1492930" cy="230832"/>
          </a:xfrm>
          <a:prstGeom prst="rect">
            <a:avLst/>
          </a:prstGeom>
          <a:noFill/>
        </p:spPr>
        <p:txBody>
          <a:bodyPr wrap="square" rtlCol="0">
            <a:spAutoFit/>
          </a:bodyPr>
          <a:lstStyle/>
          <a:p>
            <a:pPr marL="182563" indent="-182563"/>
            <a:r>
              <a:rPr lang="ja-JP" altLang="en-US" sz="900" b="1" dirty="0">
                <a:solidFill>
                  <a:schemeClr val="tx2">
                    <a:lumMod val="75000"/>
                  </a:schemeClr>
                </a:solidFill>
                <a:latin typeface="Meiryo UI" panose="020B0604030504040204" pitchFamily="50" charset="-128"/>
                <a:ea typeface="Meiryo UI" panose="020B0604030504040204" pitchFamily="50" charset="-128"/>
              </a:rPr>
              <a:t>「家計急変事由対象一覧」</a:t>
            </a:r>
            <a:endParaRPr kumimoji="1" lang="ja-JP" altLang="en-US" sz="900" dirty="0">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46361F57-6B66-95C4-7D80-77C2FCC91711}"/>
              </a:ext>
            </a:extLst>
          </p:cNvPr>
          <p:cNvSpPr txBox="1"/>
          <p:nvPr/>
        </p:nvSpPr>
        <p:spPr>
          <a:xfrm>
            <a:off x="9556572" y="6533425"/>
            <a:ext cx="1076726" cy="230832"/>
          </a:xfrm>
          <a:prstGeom prst="rect">
            <a:avLst/>
          </a:prstGeom>
          <a:noFill/>
        </p:spPr>
        <p:txBody>
          <a:bodyPr wrap="square" rtlCol="0">
            <a:spAutoFit/>
          </a:bodyPr>
          <a:lstStyle/>
          <a:p>
            <a:pPr marL="182563" indent="-182563"/>
            <a:r>
              <a:rPr lang="ja-JP" altLang="en-US" sz="900" b="1" dirty="0">
                <a:solidFill>
                  <a:schemeClr val="tx2">
                    <a:lumMod val="75000"/>
                  </a:schemeClr>
                </a:solidFill>
                <a:latin typeface="Meiryo UI" panose="020B0604030504040204" pitchFamily="50" charset="-128"/>
                <a:ea typeface="Meiryo UI" panose="020B0604030504040204" pitchFamily="50" charset="-128"/>
              </a:rPr>
              <a:t>「年収推計シート」</a:t>
            </a:r>
            <a:endParaRPr kumimoji="1" lang="ja-JP" altLang="en-US" sz="900" dirty="0">
              <a:latin typeface="Meiryo UI" panose="020B0604030504040204" pitchFamily="50" charset="-128"/>
              <a:ea typeface="Meiryo UI" panose="020B0604030504040204" pitchFamily="50" charset="-128"/>
            </a:endParaRPr>
          </a:p>
        </p:txBody>
      </p:sp>
      <p:pic>
        <p:nvPicPr>
          <p:cNvPr id="15" name="図 14">
            <a:extLst>
              <a:ext uri="{FF2B5EF4-FFF2-40B4-BE49-F238E27FC236}">
                <a16:creationId xmlns:a16="http://schemas.microsoft.com/office/drawing/2014/main" id="{B8638DB1-F6EF-DADF-C8FF-629DC2A9CC4D}"/>
              </a:ext>
            </a:extLst>
          </p:cNvPr>
          <p:cNvPicPr>
            <a:picLocks noChangeAspect="1"/>
          </p:cNvPicPr>
          <p:nvPr/>
        </p:nvPicPr>
        <p:blipFill>
          <a:blip r:embed="rId4"/>
          <a:stretch>
            <a:fillRect/>
          </a:stretch>
        </p:blipFill>
        <p:spPr>
          <a:xfrm>
            <a:off x="4988188" y="1006098"/>
            <a:ext cx="5795428" cy="1459419"/>
          </a:xfrm>
          <a:prstGeom prst="rect">
            <a:avLst/>
          </a:prstGeom>
        </p:spPr>
      </p:pic>
      <p:pic>
        <p:nvPicPr>
          <p:cNvPr id="17" name="図 16">
            <a:extLst>
              <a:ext uri="{FF2B5EF4-FFF2-40B4-BE49-F238E27FC236}">
                <a16:creationId xmlns:a16="http://schemas.microsoft.com/office/drawing/2014/main" id="{82ED04AC-1892-1D65-AE5D-249E21F1AC5D}"/>
              </a:ext>
            </a:extLst>
          </p:cNvPr>
          <p:cNvPicPr>
            <a:picLocks noChangeAspect="1"/>
          </p:cNvPicPr>
          <p:nvPr/>
        </p:nvPicPr>
        <p:blipFill>
          <a:blip r:embed="rId5"/>
          <a:stretch>
            <a:fillRect/>
          </a:stretch>
        </p:blipFill>
        <p:spPr>
          <a:xfrm>
            <a:off x="508069" y="1586853"/>
            <a:ext cx="4480119" cy="1517989"/>
          </a:xfrm>
          <a:prstGeom prst="rect">
            <a:avLst/>
          </a:prstGeom>
        </p:spPr>
      </p:pic>
      <p:sp>
        <p:nvSpPr>
          <p:cNvPr id="19" name="テキスト ボックス 18">
            <a:extLst>
              <a:ext uri="{FF2B5EF4-FFF2-40B4-BE49-F238E27FC236}">
                <a16:creationId xmlns:a16="http://schemas.microsoft.com/office/drawing/2014/main" id="{A369C859-C4A6-A338-1369-E98389127D3D}"/>
              </a:ext>
            </a:extLst>
          </p:cNvPr>
          <p:cNvSpPr txBox="1"/>
          <p:nvPr/>
        </p:nvSpPr>
        <p:spPr>
          <a:xfrm>
            <a:off x="5438513" y="6470773"/>
            <a:ext cx="1384641" cy="369332"/>
          </a:xfrm>
          <a:prstGeom prst="rect">
            <a:avLst/>
          </a:prstGeom>
          <a:noFill/>
        </p:spPr>
        <p:txBody>
          <a:bodyPr wrap="square" rtlCol="0">
            <a:spAutoFit/>
          </a:bodyPr>
          <a:lstStyle/>
          <a:p>
            <a:r>
              <a:rPr kumimoji="1" lang="ja-JP" altLang="en-US" sz="900" b="1" dirty="0">
                <a:solidFill>
                  <a:schemeClr val="tx2">
                    <a:lumMod val="75000"/>
                  </a:schemeClr>
                </a:solidFill>
                <a:latin typeface="Meiryo UI" panose="020B0604030504040204" pitchFamily="50" charset="-128"/>
                <a:ea typeface="Meiryo UI" panose="020B0604030504040204" pitchFamily="50" charset="-128"/>
              </a:rPr>
              <a:t>文部科学省</a:t>
            </a:r>
            <a:endParaRPr kumimoji="1" lang="en-US" altLang="ja-JP" sz="900" b="1" dirty="0">
              <a:solidFill>
                <a:schemeClr val="tx2">
                  <a:lumMod val="75000"/>
                </a:schemeClr>
              </a:solidFill>
              <a:latin typeface="Meiryo UI" panose="020B0604030504040204" pitchFamily="50" charset="-128"/>
              <a:ea typeface="Meiryo UI" panose="020B0604030504040204" pitchFamily="50" charset="-128"/>
            </a:endParaRPr>
          </a:p>
          <a:p>
            <a:r>
              <a:rPr kumimoji="1" lang="ja-JP" altLang="en-US" sz="900" b="1" dirty="0">
                <a:solidFill>
                  <a:schemeClr val="tx2">
                    <a:lumMod val="75000"/>
                  </a:schemeClr>
                </a:solidFill>
                <a:latin typeface="Meiryo UI" panose="020B0604030504040204" pitchFamily="50" charset="-128"/>
                <a:ea typeface="Meiryo UI" panose="020B0604030504040204" pitchFamily="50" charset="-128"/>
              </a:rPr>
              <a:t>家計急変支援制度サイト</a:t>
            </a:r>
          </a:p>
        </p:txBody>
      </p:sp>
      <p:sp>
        <p:nvSpPr>
          <p:cNvPr id="21" name="正方形/長方形 20">
            <a:extLst>
              <a:ext uri="{FF2B5EF4-FFF2-40B4-BE49-F238E27FC236}">
                <a16:creationId xmlns:a16="http://schemas.microsoft.com/office/drawing/2014/main" id="{33C35F49-249D-1F54-3FFB-76D7F7F9EBE3}"/>
              </a:ext>
            </a:extLst>
          </p:cNvPr>
          <p:cNvSpPr/>
          <p:nvPr/>
        </p:nvSpPr>
        <p:spPr>
          <a:xfrm>
            <a:off x="3834765" y="1807845"/>
            <a:ext cx="89535" cy="83820"/>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pic>
        <p:nvPicPr>
          <p:cNvPr id="14" name="図 13" descr="QR コード&#10;&#10;自動的に生成された説明">
            <a:extLst>
              <a:ext uri="{FF2B5EF4-FFF2-40B4-BE49-F238E27FC236}">
                <a16:creationId xmlns:a16="http://schemas.microsoft.com/office/drawing/2014/main" id="{5876FD7C-AC6B-E520-E705-9B2C0C18A080}"/>
              </a:ext>
            </a:extLst>
          </p:cNvPr>
          <p:cNvPicPr>
            <a:picLocks noChangeAspect="1"/>
          </p:cNvPicPr>
          <p:nvPr/>
        </p:nvPicPr>
        <p:blipFill>
          <a:blip r:embed="rId6"/>
          <a:stretch>
            <a:fillRect/>
          </a:stretch>
        </p:blipFill>
        <p:spPr>
          <a:xfrm>
            <a:off x="5780280" y="6795837"/>
            <a:ext cx="617095" cy="617095"/>
          </a:xfrm>
          <a:prstGeom prst="rect">
            <a:avLst/>
          </a:prstGeom>
        </p:spPr>
      </p:pic>
      <p:pic>
        <p:nvPicPr>
          <p:cNvPr id="22" name="図 21" descr="QR コード&#10;&#10;自動的に生成された説明">
            <a:extLst>
              <a:ext uri="{FF2B5EF4-FFF2-40B4-BE49-F238E27FC236}">
                <a16:creationId xmlns:a16="http://schemas.microsoft.com/office/drawing/2014/main" id="{55332987-1ACF-F74C-8D42-8331DC864065}"/>
              </a:ext>
            </a:extLst>
          </p:cNvPr>
          <p:cNvPicPr>
            <a:picLocks noChangeAspect="1"/>
          </p:cNvPicPr>
          <p:nvPr/>
        </p:nvPicPr>
        <p:blipFill>
          <a:blip r:embed="rId7"/>
          <a:stretch>
            <a:fillRect/>
          </a:stretch>
        </p:blipFill>
        <p:spPr>
          <a:xfrm>
            <a:off x="7211126" y="6751252"/>
            <a:ext cx="639889" cy="639889"/>
          </a:xfrm>
          <a:prstGeom prst="rect">
            <a:avLst/>
          </a:prstGeom>
        </p:spPr>
      </p:pic>
      <p:pic>
        <p:nvPicPr>
          <p:cNvPr id="12" name="図 11" descr="QR コード&#10;&#10;自動的に生成された説明">
            <a:extLst>
              <a:ext uri="{FF2B5EF4-FFF2-40B4-BE49-F238E27FC236}">
                <a16:creationId xmlns:a16="http://schemas.microsoft.com/office/drawing/2014/main" id="{881FCB29-B04F-A292-426F-B9B4A6B55B87}"/>
              </a:ext>
            </a:extLst>
          </p:cNvPr>
          <p:cNvPicPr>
            <a:picLocks noChangeAspect="1"/>
          </p:cNvPicPr>
          <p:nvPr/>
        </p:nvPicPr>
        <p:blipFill>
          <a:blip r:embed="rId8"/>
          <a:stretch>
            <a:fillRect/>
          </a:stretch>
        </p:blipFill>
        <p:spPr>
          <a:xfrm>
            <a:off x="8580043" y="6744683"/>
            <a:ext cx="639890" cy="639890"/>
          </a:xfrm>
          <a:prstGeom prst="rect">
            <a:avLst/>
          </a:prstGeom>
        </p:spPr>
      </p:pic>
      <p:pic>
        <p:nvPicPr>
          <p:cNvPr id="24" name="図 23" descr="QR コード&#10;&#10;自動的に生成された説明">
            <a:extLst>
              <a:ext uri="{FF2B5EF4-FFF2-40B4-BE49-F238E27FC236}">
                <a16:creationId xmlns:a16="http://schemas.microsoft.com/office/drawing/2014/main" id="{109D5E59-43BE-A27A-AB9E-5FEA1E7E6D5B}"/>
              </a:ext>
            </a:extLst>
          </p:cNvPr>
          <p:cNvPicPr>
            <a:picLocks noChangeAspect="1"/>
          </p:cNvPicPr>
          <p:nvPr/>
        </p:nvPicPr>
        <p:blipFill>
          <a:blip r:embed="rId9"/>
          <a:stretch>
            <a:fillRect/>
          </a:stretch>
        </p:blipFill>
        <p:spPr>
          <a:xfrm>
            <a:off x="9728605" y="6736401"/>
            <a:ext cx="639890" cy="639890"/>
          </a:xfrm>
          <a:prstGeom prst="rect">
            <a:avLst/>
          </a:prstGeom>
        </p:spPr>
      </p:pic>
      <p:sp>
        <p:nvSpPr>
          <p:cNvPr id="5" name="テキスト ボックス 4">
            <a:extLst>
              <a:ext uri="{FF2B5EF4-FFF2-40B4-BE49-F238E27FC236}">
                <a16:creationId xmlns:a16="http://schemas.microsoft.com/office/drawing/2014/main" id="{AA51DF5F-F327-E14D-E930-7D8A0F67CBF9}"/>
              </a:ext>
            </a:extLst>
          </p:cNvPr>
          <p:cNvSpPr txBox="1"/>
          <p:nvPr/>
        </p:nvSpPr>
        <p:spPr>
          <a:xfrm>
            <a:off x="5503997" y="7346912"/>
            <a:ext cx="3421343" cy="230832"/>
          </a:xfrm>
          <a:prstGeom prst="rect">
            <a:avLst/>
          </a:prstGeom>
          <a:noFill/>
        </p:spPr>
        <p:txBody>
          <a:bodyPr wrap="square" rtlCol="0">
            <a:spAutoFit/>
          </a:bodyPr>
          <a:lstStyle/>
          <a:p>
            <a:pPr marL="182563" indent="-182563"/>
            <a:r>
              <a:rPr kumimoji="1" lang="en-US" altLang="ja-JP" sz="900" dirty="0">
                <a:latin typeface="Meiryo UI" panose="020B0604030504040204" pitchFamily="50" charset="-128"/>
                <a:ea typeface="Meiryo UI" panose="020B0604030504040204" pitchFamily="50" charset="-128"/>
              </a:rPr>
              <a:t>※Excel</a:t>
            </a:r>
            <a:r>
              <a:rPr kumimoji="1" lang="ja-JP" altLang="en-US" sz="900" dirty="0">
                <a:latin typeface="Meiryo UI" panose="020B0604030504040204" pitchFamily="50" charset="-128"/>
                <a:ea typeface="Meiryo UI" panose="020B0604030504040204" pitchFamily="50" charset="-128"/>
              </a:rPr>
              <a:t>形式の資料は「家計急変支援制度サイト」に掲載しています。</a:t>
            </a:r>
          </a:p>
        </p:txBody>
      </p:sp>
      <p:sp>
        <p:nvSpPr>
          <p:cNvPr id="7" name="テキスト ボックス 6">
            <a:extLst>
              <a:ext uri="{FF2B5EF4-FFF2-40B4-BE49-F238E27FC236}">
                <a16:creationId xmlns:a16="http://schemas.microsoft.com/office/drawing/2014/main" id="{8A4E0D5B-4B44-1469-75B3-8E15DBFA2BA5}"/>
              </a:ext>
            </a:extLst>
          </p:cNvPr>
          <p:cNvSpPr txBox="1"/>
          <p:nvPr/>
        </p:nvSpPr>
        <p:spPr>
          <a:xfrm>
            <a:off x="9291211" y="7336973"/>
            <a:ext cx="1607448" cy="230832"/>
          </a:xfrm>
          <a:prstGeom prst="rect">
            <a:avLst/>
          </a:prstGeom>
          <a:noFill/>
        </p:spPr>
        <p:txBody>
          <a:bodyPr wrap="square" rtlCol="0">
            <a:spAutoFit/>
          </a:bodyPr>
          <a:lstStyle/>
          <a:p>
            <a:pPr marL="182563" indent="-182563"/>
            <a:r>
              <a:rPr lang="ja-JP" altLang="en-US" sz="900" dirty="0">
                <a:latin typeface="Meiryo UI" panose="020B0604030504040204" pitchFamily="50" charset="-128"/>
                <a:ea typeface="Meiryo UI" panose="020B0604030504040204" pitchFamily="50" charset="-128"/>
              </a:rPr>
              <a:t>（令和</a:t>
            </a:r>
            <a:r>
              <a:rPr lang="en-US" altLang="ja-JP" sz="900" dirty="0">
                <a:latin typeface="Meiryo UI" panose="020B0604030504040204" pitchFamily="50" charset="-128"/>
                <a:ea typeface="Meiryo UI" panose="020B0604030504040204" pitchFamily="50" charset="-128"/>
              </a:rPr>
              <a:t>5</a:t>
            </a:r>
            <a:r>
              <a:rPr lang="ja-JP" altLang="en-US" sz="900" dirty="0">
                <a:latin typeface="Meiryo UI" panose="020B0604030504040204" pitchFamily="50" charset="-128"/>
                <a:ea typeface="Meiryo UI" panose="020B0604030504040204" pitchFamily="50" charset="-128"/>
              </a:rPr>
              <a:t>年</a:t>
            </a:r>
            <a:r>
              <a:rPr lang="en-US" altLang="ja-JP" sz="900" dirty="0">
                <a:latin typeface="Meiryo UI" panose="020B0604030504040204" pitchFamily="50" charset="-128"/>
                <a:ea typeface="Meiryo UI" panose="020B0604030504040204" pitchFamily="50" charset="-128"/>
              </a:rPr>
              <a:t>3</a:t>
            </a:r>
            <a:r>
              <a:rPr lang="ja-JP" altLang="en-US" sz="900" dirty="0">
                <a:latin typeface="Meiryo UI" panose="020B0604030504040204" pitchFamily="50" charset="-128"/>
                <a:ea typeface="Meiryo UI" panose="020B0604030504040204" pitchFamily="50" charset="-128"/>
              </a:rPr>
              <a:t>月</a:t>
            </a:r>
            <a:r>
              <a:rPr lang="en-US" altLang="ja-JP" sz="900" dirty="0">
                <a:latin typeface="Meiryo UI" panose="020B0604030504040204" pitchFamily="50" charset="-128"/>
                <a:ea typeface="Meiryo UI" panose="020B0604030504040204" pitchFamily="50" charset="-128"/>
              </a:rPr>
              <a:t>31</a:t>
            </a:r>
            <a:r>
              <a:rPr lang="ja-JP" altLang="en-US" sz="900" dirty="0">
                <a:latin typeface="Meiryo UI" panose="020B0604030504040204" pitchFamily="50" charset="-128"/>
                <a:ea typeface="Meiryo UI" panose="020B0604030504040204" pitchFamily="50" charset="-128"/>
              </a:rPr>
              <a:t>日現在）</a:t>
            </a:r>
            <a:endParaRPr kumimoji="1" lang="ja-JP" altLang="en-US" sz="9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61699985"/>
      </p:ext>
    </p:extLst>
  </p:cSld>
  <p:clrMapOvr>
    <a:masterClrMapping/>
  </p:clrMapOvr>
</p:sld>
</file>

<file path=ppt/theme/theme1.xml><?xml version="1.0" encoding="utf-8"?>
<a:theme xmlns:a="http://schemas.openxmlformats.org/drawingml/2006/main" name="Office テーマ">
  <a:themeElements>
    <a:clrScheme name="mext0322">
      <a:dk1>
        <a:srgbClr val="000000"/>
      </a:dk1>
      <a:lt1>
        <a:sysClr val="window" lastClr="FFFFFF"/>
      </a:lt1>
      <a:dk2>
        <a:srgbClr val="024FA1"/>
      </a:dk2>
      <a:lt2>
        <a:srgbClr val="FF501E"/>
      </a:lt2>
      <a:accent1>
        <a:srgbClr val="4BB5C5"/>
      </a:accent1>
      <a:accent2>
        <a:srgbClr val="801C49"/>
      </a:accent2>
      <a:accent3>
        <a:srgbClr val="FED232"/>
      </a:accent3>
      <a:accent4>
        <a:srgbClr val="007437"/>
      </a:accent4>
      <a:accent5>
        <a:srgbClr val="CDECF1"/>
      </a:accent5>
      <a:accent6>
        <a:srgbClr val="D8BFCD"/>
      </a:accent6>
      <a:hlink>
        <a:srgbClr val="FBE6AA"/>
      </a:hlink>
      <a:folHlink>
        <a:srgbClr val="D2E28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6880</TotalTime>
  <Words>1677</Words>
  <Application>Microsoft Office PowerPoint</Application>
  <PresentationFormat>ユーザー設定</PresentationFormat>
  <Paragraphs>125</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Bold</vt:lpstr>
      <vt:lpstr>Meiryo UI</vt:lpstr>
      <vt:lpstr>Arial</vt:lpstr>
      <vt:lpstr>Calibri</vt:lpstr>
      <vt:lpstr>Wingdings</vt:lpstr>
      <vt:lpstr>Office テーマ</vt:lpstr>
      <vt:lpstr>PowerPoint プレゼンテーション</vt:lpstr>
      <vt:lpstr>PowerPoint プレゼンテーション</vt:lpstr>
    </vt:vector>
  </TitlesOfParts>
  <Company>2AD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tamaki norio</dc:creator>
  <cp:lastModifiedBy>山下紗江</cp:lastModifiedBy>
  <cp:revision>399</cp:revision>
  <cp:lastPrinted>2023-03-06T13:24:13Z</cp:lastPrinted>
  <dcterms:created xsi:type="dcterms:W3CDTF">2018-03-12T11:03:23Z</dcterms:created>
  <dcterms:modified xsi:type="dcterms:W3CDTF">2023-03-31T04:31:03Z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2022-03-15T01:13:12Z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1ac56e2f-7488-4494-9a6c-c7a5455646b5</vt:lpwstr>
  </property>
  <property fmtid="{D5CDD505-2E9C-101B-9397-08002B2CF9AE}" pid="8" name="MSIP_Label_d899a617-f30e-4fb8-b81c-fb6d0b94ac5b_ContentBits">
    <vt:lpwstr>0</vt:lpwstr>
  </property>
</Properties>
</file>